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  <p:sldMasterId id="2147483691" r:id="rId5"/>
  </p:sldMasterIdLst>
  <p:notesMasterIdLst>
    <p:notesMasterId r:id="rId21"/>
  </p:notesMasterIdLst>
  <p:sldIdLst>
    <p:sldId id="3996" r:id="rId6"/>
    <p:sldId id="3803" r:id="rId7"/>
    <p:sldId id="3980" r:id="rId8"/>
    <p:sldId id="337" r:id="rId9"/>
    <p:sldId id="3979" r:id="rId10"/>
    <p:sldId id="3981" r:id="rId11"/>
    <p:sldId id="3997" r:id="rId12"/>
    <p:sldId id="3951" r:id="rId13"/>
    <p:sldId id="3912" r:id="rId14"/>
    <p:sldId id="3995" r:id="rId15"/>
    <p:sldId id="3982" r:id="rId16"/>
    <p:sldId id="3986" r:id="rId17"/>
    <p:sldId id="3966" r:id="rId18"/>
    <p:sldId id="3675" r:id="rId19"/>
    <p:sldId id="3915" r:id="rId20"/>
  </p:sldIdLst>
  <p:sldSz cx="12192000" cy="6858000"/>
  <p:notesSz cx="6669088" cy="98726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3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9" roundtripDataSignature="AMtx7mjzwzQlFfFhhKY7NOkYd1WPw21OI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86D80F-CB56-B59E-50DA-0BF24996DAA7}" name="Hannah Neuser" initials="HN" userId="S::hannah.neuser@archlet.ch::f3251d80-d1df-4a1d-8617-21e9b9b85a94" providerId="AD"/>
  <p188:author id="{CEE92E41-D19A-2BBF-FF1E-49D40F0153E6}" name="Ali Cohen-Mangold" initials="AC" userId="S::ali.cohen-mangold@archlet.ch::613ab5c8-0074-458e-af69-b7f556600916" providerId="AD"/>
  <p188:author id="{2B388341-D25A-CF29-46F0-6F0E7880BC07}" name="Tim Grunow" initials="TG" userId="S::tim.grunow@archlet.ch::31716fc5-9558-489e-baa7-bc3179222451" providerId="AD"/>
  <p188:author id="{B449A450-A424-85CE-BE4E-7F7E0CB95AC9}" name="Alina Heimgartner" initials="AH" userId="S::alina.heimgartner@archlet.ch::0959bfd5-c83b-4525-b003-d22bbfdb483f" providerId="AD"/>
  <p188:author id="{F882E755-D403-86B6-BD0E-A72B447ABDFA}" name="Laura Schmidt" initials="LS" userId="S::laura.schmidt@archlet.ch::67e0f5d2-22ad-4f84-9983-3324f4926b9c" providerId="AD"/>
  <p188:author id="{EE1D395E-C06C-CED1-75B3-18E5BE0990BA}" name="Jan Luca  Ernst" initials="JLE" userId="S::janluca.ernst@archlet.ch::b43a4369-25de-49f5-8666-d83c63e40121" providerId="AD"/>
  <p188:author id="{D40C5B8D-E2B0-C40D-BF0D-012AEE4975AD}" name="Jakob Manz" initials="JM" userId="S::jakob.manz@archlet.ch::65ed7c73-c70e-4bb5-b9eb-b1c5b44bd57f" providerId="AD"/>
  <p188:author id="{71584493-2820-A769-806E-C3ACBD371203}" name="Diana  Begovic" initials="DB" userId="S::diana.begovic@archlet.ch::a99b3faf-705c-4049-9e93-22d34f63ea7a" providerId="AD"/>
  <p188:author id="{162356A0-7A46-82B0-FF78-C05C77B2C59E}" name="Vesta Ridzvanaviciute" initials="VR" userId="S::vesta.ridzvanaviciute@archlet.ch::cb4358e8-f6d3-4aa6-aca6-9d0c8f5e514c" providerId="AD"/>
  <p188:author id="{06C59CBC-C00F-135D-0E06-876B8C77F2BB}" name="Noelle Keller" initials="NK" userId="S::noelle.keller@archlet.ch::b6f7f192-b7d0-48eb-afb5-009c44273a86" providerId="AD"/>
  <p188:author id="{ADBECFDB-3F29-79B6-3B89-6F9FA3AA82BB}" name="Aurélie Gibert" initials="AG" userId="S::aurelie.gibert@archlet.ch::35d96c32-df2f-49fd-a882-a216738d020e" providerId="AD"/>
  <p188:author id="{443E60F6-AA20-961E-DFAB-9933C6AB231C}" name="Pablo  Mongero" initials="PM" userId="S::pablo.mongero@archlet.ch::7d822f13-c64d-4b90-9b22-cd298a8809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kas Wawrla" initials="" lastIdx="2" clrIdx="0"/>
  <p:cmAuthor id="1" name="Lukas Wawrla" initials="LW" lastIdx="1" clrIdx="1">
    <p:extLst>
      <p:ext uri="{19B8F6BF-5375-455C-9EA6-DF929625EA0E}">
        <p15:presenceInfo xmlns:p15="http://schemas.microsoft.com/office/powerpoint/2012/main" userId="S::lukas.wawrla@archlet.ch::ac13295f-be9d-484d-8747-2fa5a0379016" providerId="AD"/>
      </p:ext>
    </p:extLst>
  </p:cmAuthor>
  <p:cmAuthor id="2" name="Fabian Lampe" initials="FL" lastIdx="2" clrIdx="2">
    <p:extLst>
      <p:ext uri="{19B8F6BF-5375-455C-9EA6-DF929625EA0E}">
        <p15:presenceInfo xmlns:p15="http://schemas.microsoft.com/office/powerpoint/2012/main" userId="S::fabian.lampe@archlet.ch::9622ac77-26dd-431e-9627-bd8e980198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49"/>
    <a:srgbClr val="FFB100"/>
    <a:srgbClr val="FFF1CA"/>
    <a:srgbClr val="6D523F"/>
    <a:srgbClr val="AB7942"/>
    <a:srgbClr val="FFFFE5"/>
    <a:srgbClr val="FF7643"/>
    <a:srgbClr val="D4C1A5"/>
    <a:srgbClr val="BBA078"/>
    <a:srgbClr val="9D5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60A4D-7A78-0242-96ED-015D9CAA9BF8}" v="815" dt="2022-07-07T06:54:28.140"/>
  </p1510:revLst>
</p1510:revInfo>
</file>

<file path=ppt/tableStyles.xml><?xml version="1.0" encoding="utf-8"?>
<a:tblStyleLst xmlns:a="http://schemas.openxmlformats.org/drawingml/2006/main" def="{CC8D51BB-F248-4B55-99FC-341796707E9F}">
  <a:tblStyle styleId="{CC8D51BB-F248-4B55-99FC-341796707E9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4"/>
    <p:restoredTop sz="94679"/>
  </p:normalViewPr>
  <p:slideViewPr>
    <p:cSldViewPr snapToGrid="0">
      <p:cViewPr varScale="1">
        <p:scale>
          <a:sx n="129" d="100"/>
          <a:sy n="129" d="100"/>
        </p:scale>
        <p:origin x="600" y="192"/>
      </p:cViewPr>
      <p:guideLst>
        <p:guide orient="horz" pos="2137"/>
        <p:guide pos="3840"/>
        <p:guide orient="horz" pos="845"/>
        <p:guide orient="horz" pos="4020"/>
        <p:guide orient="horz" pos="32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0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0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0" Type="http://schemas.openxmlformats.org/officeDocument/2006/relationships/commentAuthors" Target="commentAuthors.xml"/><Relationship Id="rId20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0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99" Type="http://customschemas.google.com/relationships/presentationmetadata" Target="metadata"/><Relationship Id="rId20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0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8250" y="0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73063" y="1233488"/>
            <a:ext cx="5922962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750" y="4751388"/>
            <a:ext cx="5335588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63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56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Ease the path of our users </a:t>
            </a:r>
            <a:br>
              <a:rPr lang="en-GB"/>
            </a:br>
            <a:r>
              <a:rPr lang="en-GB"/>
              <a:t>to bring data into Archlet.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14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64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92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tiff"/><Relationship Id="rId1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4" y="2131559"/>
            <a:ext cx="9560956" cy="3538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09FB4E-E623-634E-A619-4218E5556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4" y="622058"/>
            <a:ext cx="9560956" cy="128358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10000"/>
              </a:lnSpc>
              <a:defRPr sz="3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 </a:t>
            </a:r>
          </a:p>
        </p:txBody>
      </p:sp>
    </p:spTree>
    <p:extLst>
      <p:ext uri="{BB962C8B-B14F-4D97-AF65-F5344CB8AC3E}">
        <p14:creationId xmlns:p14="http://schemas.microsoft.com/office/powerpoint/2010/main" val="408229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4C0D4-D446-444C-A241-5921BA061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9344" y="6441820"/>
            <a:ext cx="210420" cy="21471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778E65-0BF6-1945-9A34-E335B314A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447"/>
          <a:stretch/>
        </p:blipFill>
        <p:spPr>
          <a:xfrm>
            <a:off x="6027042" y="1473270"/>
            <a:ext cx="6164958" cy="538473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271AC6-464C-BD4B-9E12-B9C7C2340F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E9D633-4847-FE49-875C-8B51DD2102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1309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3D4F40-CD73-6F47-961F-B7F2B473E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F8E9AA-71F1-2E4E-BFE3-F24C632A35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71A4C6-2730-A94F-9ABA-1D61CE8466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98582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+ Future Fiv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4C0D4-D446-444C-A241-5921BA061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9344" y="6441820"/>
            <a:ext cx="210420" cy="21471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778E65-0BF6-1945-9A34-E335B314A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447"/>
          <a:stretch/>
        </p:blipFill>
        <p:spPr>
          <a:xfrm>
            <a:off x="6027042" y="1473270"/>
            <a:ext cx="6164958" cy="5384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9DC294-BCAD-5641-9050-695E4CD4A5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99F095-34DB-B24F-AB11-62C7C82CE8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A53F63-F9F4-4F4F-BCBF-DDA2AD349B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DADE40C-5D36-4243-A1D5-477BC09B5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15FFCF0-076D-B04E-94EC-D72334A99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E19D56-E9EF-F746-8425-4AE87AF1C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40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54C802-7A9E-D147-AF8B-C549F0A4A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2802" y="2236895"/>
            <a:ext cx="5514214" cy="401179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46B040-3F2A-A342-9D00-FD2970CEB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1740925-B639-D54A-B9FA-F5A33900E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C36277-04AF-8746-9616-C1A60D701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860" y="1433881"/>
            <a:ext cx="1859098" cy="47307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84DE2F-127F-3741-B12E-6FC8028AC0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7C44A3-63D4-EE48-B932-2F6DE320FE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21401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+ Future Fi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54C802-7A9E-D147-AF8B-C549F0A4A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2802" y="2236895"/>
            <a:ext cx="5514214" cy="4011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273FD-47AD-774D-8F56-4BF7C97624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9466F5-E675-DC41-AD08-BC32230ABE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69D083-ECCD-6147-8C8A-1D2A395F00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7D23EC-8161-DA40-BD71-CA24827FF6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7F77124-0404-264F-BD80-327C6FCA1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CC519D-1F25-7248-AA35-BFDABF45E5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60" y="1433881"/>
            <a:ext cx="1859098" cy="4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8785" y="958765"/>
            <a:ext cx="5808610" cy="550169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B497E2-3C6E-5C41-8FC5-F3FB6C805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31D3BC-76D7-8D46-8DAF-C3A8417CF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0A5F3-046E-A44A-8D55-A70FD8D430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EB5803-E2F5-D74B-A7F9-DB459A39C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55DA6-BB11-964F-AC8B-430137758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6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+ Future Fiv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8785" y="958765"/>
            <a:ext cx="5808610" cy="550169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B497E2-3C6E-5C41-8FC5-F3FB6C805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31D3BC-76D7-8D46-8DAF-C3A8417CF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04BC0D-2348-6247-B5B8-FFE8E0123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0A5F3-046E-A44A-8D55-A70FD8D430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EB5803-E2F5-D74B-A7F9-DB459A39C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55DA6-BB11-964F-AC8B-430137758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 Logos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B9309D-6EF8-3B4D-BA61-431F659E1FC8}"/>
              </a:ext>
            </a:extLst>
          </p:cNvPr>
          <p:cNvSpPr/>
          <p:nvPr userDrawn="1"/>
        </p:nvSpPr>
        <p:spPr>
          <a:xfrm>
            <a:off x="2540485" y="4270440"/>
            <a:ext cx="766458" cy="348390"/>
          </a:xfrm>
          <a:prstGeom prst="rect">
            <a:avLst/>
          </a:prstGeom>
          <a:noFill/>
          <a:ln w="63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9660"/>
                      <a:gd name="connsiteY0" fmla="*/ 0 h 1059910"/>
                      <a:gd name="connsiteX1" fmla="*/ 563918 w 2349660"/>
                      <a:gd name="connsiteY1" fmla="*/ 0 h 1059910"/>
                      <a:gd name="connsiteX2" fmla="*/ 1080844 w 2349660"/>
                      <a:gd name="connsiteY2" fmla="*/ 0 h 1059910"/>
                      <a:gd name="connsiteX3" fmla="*/ 1715252 w 2349660"/>
                      <a:gd name="connsiteY3" fmla="*/ 0 h 1059910"/>
                      <a:gd name="connsiteX4" fmla="*/ 2349660 w 2349660"/>
                      <a:gd name="connsiteY4" fmla="*/ 0 h 1059910"/>
                      <a:gd name="connsiteX5" fmla="*/ 2349660 w 2349660"/>
                      <a:gd name="connsiteY5" fmla="*/ 519356 h 1059910"/>
                      <a:gd name="connsiteX6" fmla="*/ 2349660 w 2349660"/>
                      <a:gd name="connsiteY6" fmla="*/ 1059910 h 1059910"/>
                      <a:gd name="connsiteX7" fmla="*/ 1762245 w 2349660"/>
                      <a:gd name="connsiteY7" fmla="*/ 1059910 h 1059910"/>
                      <a:gd name="connsiteX8" fmla="*/ 1127837 w 2349660"/>
                      <a:gd name="connsiteY8" fmla="*/ 1059910 h 1059910"/>
                      <a:gd name="connsiteX9" fmla="*/ 610912 w 2349660"/>
                      <a:gd name="connsiteY9" fmla="*/ 1059910 h 1059910"/>
                      <a:gd name="connsiteX10" fmla="*/ 0 w 2349660"/>
                      <a:gd name="connsiteY10" fmla="*/ 1059910 h 1059910"/>
                      <a:gd name="connsiteX11" fmla="*/ 0 w 2349660"/>
                      <a:gd name="connsiteY11" fmla="*/ 529955 h 1059910"/>
                      <a:gd name="connsiteX12" fmla="*/ 0 w 2349660"/>
                      <a:gd name="connsiteY12" fmla="*/ 0 h 1059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49660" h="1059910" extrusionOk="0">
                        <a:moveTo>
                          <a:pt x="0" y="0"/>
                        </a:moveTo>
                        <a:cubicBezTo>
                          <a:pt x="185479" y="22428"/>
                          <a:pt x="286529" y="20697"/>
                          <a:pt x="563918" y="0"/>
                        </a:cubicBezTo>
                        <a:cubicBezTo>
                          <a:pt x="841307" y="-20697"/>
                          <a:pt x="859492" y="-15384"/>
                          <a:pt x="1080844" y="0"/>
                        </a:cubicBezTo>
                        <a:cubicBezTo>
                          <a:pt x="1302196" y="15384"/>
                          <a:pt x="1532665" y="21170"/>
                          <a:pt x="1715252" y="0"/>
                        </a:cubicBezTo>
                        <a:cubicBezTo>
                          <a:pt x="1897839" y="-21170"/>
                          <a:pt x="2106051" y="38"/>
                          <a:pt x="2349660" y="0"/>
                        </a:cubicBezTo>
                        <a:cubicBezTo>
                          <a:pt x="2328432" y="161262"/>
                          <a:pt x="2326169" y="304849"/>
                          <a:pt x="2349660" y="519356"/>
                        </a:cubicBezTo>
                        <a:cubicBezTo>
                          <a:pt x="2373151" y="733863"/>
                          <a:pt x="2363087" y="920805"/>
                          <a:pt x="2349660" y="1059910"/>
                        </a:cubicBezTo>
                        <a:cubicBezTo>
                          <a:pt x="2125104" y="1049828"/>
                          <a:pt x="1961302" y="1068933"/>
                          <a:pt x="1762245" y="1059910"/>
                        </a:cubicBezTo>
                        <a:cubicBezTo>
                          <a:pt x="1563188" y="1050887"/>
                          <a:pt x="1275533" y="1049670"/>
                          <a:pt x="1127837" y="1059910"/>
                        </a:cubicBezTo>
                        <a:cubicBezTo>
                          <a:pt x="980141" y="1070150"/>
                          <a:pt x="809948" y="1064009"/>
                          <a:pt x="610912" y="1059910"/>
                        </a:cubicBezTo>
                        <a:cubicBezTo>
                          <a:pt x="411876" y="1055811"/>
                          <a:pt x="150993" y="1047072"/>
                          <a:pt x="0" y="1059910"/>
                        </a:cubicBezTo>
                        <a:cubicBezTo>
                          <a:pt x="-2519" y="883653"/>
                          <a:pt x="10876" y="789621"/>
                          <a:pt x="0" y="529955"/>
                        </a:cubicBezTo>
                        <a:cubicBezTo>
                          <a:pt x="-10876" y="270289"/>
                          <a:pt x="26181" y="1576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FCE1737-BA37-6041-9219-1C4F1AF47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4941" y="2852875"/>
            <a:ext cx="6040235" cy="367573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5424A-DD87-5444-ADFE-01D0BE7C7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495" y="2207141"/>
            <a:ext cx="6040235" cy="1833632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defRPr sz="5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678BB-BBE5-344F-A776-D6941DA81A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495" y="4859609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681B-2B49-B94B-BDB4-6DE68BECD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B45A132-81CA-264F-91AD-3088D3181320}"/>
              </a:ext>
            </a:extLst>
          </p:cNvPr>
          <p:cNvGrpSpPr/>
          <p:nvPr userDrawn="1"/>
        </p:nvGrpSpPr>
        <p:grpSpPr>
          <a:xfrm>
            <a:off x="826114" y="4196040"/>
            <a:ext cx="5112560" cy="494700"/>
            <a:chOff x="826114" y="4196040"/>
            <a:chExt cx="5112560" cy="4947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2FEA44-E897-9946-9A6B-5EBD3F947273}"/>
                </a:ext>
              </a:extLst>
            </p:cNvPr>
            <p:cNvGrpSpPr/>
            <p:nvPr/>
          </p:nvGrpSpPr>
          <p:grpSpPr>
            <a:xfrm>
              <a:off x="826114" y="4196040"/>
              <a:ext cx="5112560" cy="494700"/>
              <a:chOff x="5485537" y="4081809"/>
              <a:chExt cx="6294188" cy="609036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427F38A-BAC0-894F-AB96-AFEBCF37C64C}"/>
                  </a:ext>
                </a:extLst>
              </p:cNvPr>
              <p:cNvSpPr/>
              <p:nvPr/>
            </p:nvSpPr>
            <p:spPr>
              <a:xfrm>
                <a:off x="5485537" y="4081809"/>
                <a:ext cx="6294188" cy="609036"/>
              </a:xfrm>
              <a:prstGeom prst="roundRect">
                <a:avLst>
                  <a:gd name="adj" fmla="val 26861"/>
                </a:avLst>
              </a:prstGeom>
              <a:solidFill>
                <a:schemeClr val="bg1">
                  <a:alpha val="36585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9" name="Google Shape;47;p1">
                <a:extLst>
                  <a:ext uri="{FF2B5EF4-FFF2-40B4-BE49-F238E27FC236}">
                    <a16:creationId xmlns:a16="http://schemas.microsoft.com/office/drawing/2014/main" id="{02FD960F-B2D0-CD4D-9F41-145F904810BA}"/>
                  </a:ext>
                </a:extLst>
              </p:cNvPr>
              <p:cNvSpPr txBox="1"/>
              <p:nvPr/>
            </p:nvSpPr>
            <p:spPr>
              <a:xfrm>
                <a:off x="5535284" y="4081809"/>
                <a:ext cx="885945" cy="60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>
                  <a:buClr>
                    <a:schemeClr val="dk1"/>
                  </a:buClr>
                  <a:buSzPct val="100000"/>
                </a:pPr>
                <a:r>
                  <a:rPr lang="en-AU" sz="900" b="1">
                    <a:solidFill>
                      <a:schemeClr val="tx1"/>
                    </a:solidFill>
                    <a:latin typeface="Grotesque" panose="020B0504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Working with</a:t>
                </a:r>
              </a:p>
            </p:txBody>
          </p:sp>
          <p:pic>
            <p:nvPicPr>
              <p:cNvPr id="50" name="Picture 49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ACB789C-8BE3-364B-8A60-068835365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</a:blip>
              <a:stretch>
                <a:fillRect/>
              </a:stretch>
            </p:blipFill>
            <p:spPr>
              <a:xfrm>
                <a:off x="8850952" y="4171926"/>
                <a:ext cx="586236" cy="41532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42" name="Picture 41" descr="Logo&#10;&#10;Description automatically generated">
              <a:extLst>
                <a:ext uri="{FF2B5EF4-FFF2-40B4-BE49-F238E27FC236}">
                  <a16:creationId xmlns:a16="http://schemas.microsoft.com/office/drawing/2014/main" id="{9D746BA4-2691-C44C-AC63-C110AD63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6146" y="4225816"/>
              <a:ext cx="1141851" cy="34164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A7016A0-335C-6A47-A21B-75D9B800FCDC}"/>
                </a:ext>
              </a:extLst>
            </p:cNvPr>
            <p:cNvGrpSpPr/>
            <p:nvPr userDrawn="1"/>
          </p:nvGrpSpPr>
          <p:grpSpPr>
            <a:xfrm>
              <a:off x="4176464" y="4324271"/>
              <a:ext cx="969042" cy="227288"/>
              <a:chOff x="-2746233" y="4728083"/>
              <a:chExt cx="6602549" cy="1548619"/>
            </a:xfrm>
          </p:grpSpPr>
          <p:pic>
            <p:nvPicPr>
              <p:cNvPr id="46" name="Picture 4" descr="Gordon Food Service - Wikipedia">
                <a:extLst>
                  <a:ext uri="{FF2B5EF4-FFF2-40B4-BE49-F238E27FC236}">
                    <a16:creationId xmlns:a16="http://schemas.microsoft.com/office/drawing/2014/main" id="{2355EB4F-5C59-9540-80FE-D87A0F789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46233" y="4728083"/>
                <a:ext cx="4646228" cy="154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D06DB40-74F8-5044-BAFA-D61EBE7AA038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E589C21C-261B-804A-AFD3-B19205EB92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738997" y="4238924"/>
              <a:ext cx="667401" cy="39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5755103-917B-3C4C-B58F-F1129180F8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04" y="4343127"/>
              <a:ext cx="681917" cy="23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95CED2-BFF4-864F-BC62-07625F0DBA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B286813-3ECE-2C42-B44D-2596716E32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EDE71B-FD89-6346-B1DB-A90138A66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 Logos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7255" y="1525316"/>
            <a:ext cx="5112560" cy="484242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90E4845-D862-2447-A8A1-9FC7DBD9B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495" y="2207141"/>
            <a:ext cx="6040235" cy="18336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C2B9401-C774-514F-85A7-59506DAAC4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495" y="4859609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D2EE7-4682-3D40-A030-A624B56B68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3B00BBF-A68E-F644-AD5B-663EB08A9C3D}"/>
              </a:ext>
            </a:extLst>
          </p:cNvPr>
          <p:cNvGrpSpPr/>
          <p:nvPr userDrawn="1"/>
        </p:nvGrpSpPr>
        <p:grpSpPr>
          <a:xfrm>
            <a:off x="826114" y="4196040"/>
            <a:ext cx="5112560" cy="494700"/>
            <a:chOff x="826114" y="4196040"/>
            <a:chExt cx="5112560" cy="4947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B300BD-5488-2A44-9FBA-865C449ED955}"/>
                </a:ext>
              </a:extLst>
            </p:cNvPr>
            <p:cNvGrpSpPr/>
            <p:nvPr/>
          </p:nvGrpSpPr>
          <p:grpSpPr>
            <a:xfrm>
              <a:off x="826114" y="4196040"/>
              <a:ext cx="5112560" cy="494700"/>
              <a:chOff x="5485537" y="4081809"/>
              <a:chExt cx="6294188" cy="609036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296CB89-175C-A24F-BCE1-4EBD9467463F}"/>
                  </a:ext>
                </a:extLst>
              </p:cNvPr>
              <p:cNvSpPr/>
              <p:nvPr/>
            </p:nvSpPr>
            <p:spPr>
              <a:xfrm>
                <a:off x="5485537" y="4081809"/>
                <a:ext cx="6294188" cy="609036"/>
              </a:xfrm>
              <a:prstGeom prst="roundRect">
                <a:avLst>
                  <a:gd name="adj" fmla="val 26861"/>
                </a:avLst>
              </a:prstGeom>
              <a:solidFill>
                <a:schemeClr val="bg1">
                  <a:alpha val="36585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Google Shape;47;p1">
                <a:extLst>
                  <a:ext uri="{FF2B5EF4-FFF2-40B4-BE49-F238E27FC236}">
                    <a16:creationId xmlns:a16="http://schemas.microsoft.com/office/drawing/2014/main" id="{0A062A9E-6930-1844-946D-57D3452A2557}"/>
                  </a:ext>
                </a:extLst>
              </p:cNvPr>
              <p:cNvSpPr txBox="1"/>
              <p:nvPr/>
            </p:nvSpPr>
            <p:spPr>
              <a:xfrm>
                <a:off x="5535284" y="4081809"/>
                <a:ext cx="885945" cy="60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>
                  <a:buClr>
                    <a:schemeClr val="dk1"/>
                  </a:buClr>
                  <a:buSzPct val="100000"/>
                </a:pPr>
                <a:r>
                  <a:rPr lang="en-AU" sz="900" b="1">
                    <a:solidFill>
                      <a:schemeClr val="tx1"/>
                    </a:solidFill>
                    <a:latin typeface="Grotesque" panose="020B0504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Working with</a:t>
                </a:r>
              </a:p>
            </p:txBody>
          </p:sp>
          <p:pic>
            <p:nvPicPr>
              <p:cNvPr id="39" name="Picture 3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1069516-31EF-3F4C-933E-239E15C5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</a:blip>
              <a:stretch>
                <a:fillRect/>
              </a:stretch>
            </p:blipFill>
            <p:spPr>
              <a:xfrm>
                <a:off x="8850952" y="4171926"/>
                <a:ext cx="586236" cy="41532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799BFE03-F733-C24B-9E72-C1A52E8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6146" y="4225816"/>
              <a:ext cx="1141851" cy="34164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D518F61-236D-4342-98F5-79B1B3C6FEE9}"/>
                </a:ext>
              </a:extLst>
            </p:cNvPr>
            <p:cNvGrpSpPr/>
            <p:nvPr userDrawn="1"/>
          </p:nvGrpSpPr>
          <p:grpSpPr>
            <a:xfrm>
              <a:off x="4176464" y="4324271"/>
              <a:ext cx="969042" cy="227288"/>
              <a:chOff x="-2746233" y="4728083"/>
              <a:chExt cx="6602549" cy="1548619"/>
            </a:xfrm>
          </p:grpSpPr>
          <p:pic>
            <p:nvPicPr>
              <p:cNvPr id="35" name="Picture 4" descr="Gordon Food Service - Wikipedia">
                <a:extLst>
                  <a:ext uri="{FF2B5EF4-FFF2-40B4-BE49-F238E27FC236}">
                    <a16:creationId xmlns:a16="http://schemas.microsoft.com/office/drawing/2014/main" id="{8CB9FBF7-7CB5-D74A-BA87-7873DA161A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46233" y="4728083"/>
                <a:ext cx="4646228" cy="154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99B2BCD-3956-FC46-A074-5476F8460A9D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2AD3F59-2633-B04C-AF0F-7BF09183E84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738997" y="4238924"/>
              <a:ext cx="667401" cy="39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8A77C0A-E641-7143-B263-8878CFDA2C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04" y="4343127"/>
              <a:ext cx="681917" cy="23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6D72BC-92A5-9841-B9DE-308AF785FB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6A25B59-D4EB-4E40-842D-55363B7975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70FA3F-911F-4842-94F1-09F3DC52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90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llustra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267B920-34DA-8644-B154-70F37920F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718" y="2129219"/>
            <a:ext cx="8169680" cy="2485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</a:p>
          <a:p>
            <a:pPr lvl="0"/>
            <a:r>
              <a:rPr lang="en-US"/>
              <a:t>title slide 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45AF8E4-ED97-1E42-BCA5-E81ED61184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718" y="4755239"/>
            <a:ext cx="612752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other information you might need. </a:t>
            </a:r>
          </a:p>
        </p:txBody>
      </p:sp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284603-F5BE-3E4A-B884-5A4C82F46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13" y="1515293"/>
            <a:ext cx="1498071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67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174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Welcome to Archle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;p1">
            <a:extLst>
              <a:ext uri="{FF2B5EF4-FFF2-40B4-BE49-F238E27FC236}">
                <a16:creationId xmlns:a16="http://schemas.microsoft.com/office/drawing/2014/main" id="{AF3CCA75-5430-2041-B776-F1E6201E067F}"/>
              </a:ext>
            </a:extLst>
          </p:cNvPr>
          <p:cNvSpPr txBox="1"/>
          <p:nvPr userDrawn="1"/>
        </p:nvSpPr>
        <p:spPr>
          <a:xfrm>
            <a:off x="459873" y="1792776"/>
            <a:ext cx="12121463" cy="164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AU" sz="12000" b="1">
                <a:solidFill>
                  <a:schemeClr val="bg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rPr>
              <a:t>Welcome to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18522A-B1AA-934C-ACF2-C85CEA790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92" t="-1" b="5354"/>
          <a:stretch/>
        </p:blipFill>
        <p:spPr>
          <a:xfrm>
            <a:off x="402721" y="3222388"/>
            <a:ext cx="6271862" cy="20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1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Hi, we're archle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;p1">
            <a:extLst>
              <a:ext uri="{FF2B5EF4-FFF2-40B4-BE49-F238E27FC236}">
                <a16:creationId xmlns:a16="http://schemas.microsoft.com/office/drawing/2014/main" id="{AF3CCA75-5430-2041-B776-F1E6201E067F}"/>
              </a:ext>
            </a:extLst>
          </p:cNvPr>
          <p:cNvSpPr txBox="1"/>
          <p:nvPr userDrawn="1"/>
        </p:nvSpPr>
        <p:spPr>
          <a:xfrm>
            <a:off x="459873" y="1792776"/>
            <a:ext cx="12121463" cy="164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AU" sz="12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rPr>
              <a:t>Hi, we’re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3873E6-CA7A-BC4E-B2BB-FFC6394CE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478" y="3200911"/>
            <a:ext cx="5653087" cy="17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3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D216877-BF26-614C-9D7A-922A69A82310}"/>
              </a:ext>
            </a:extLst>
          </p:cNvPr>
          <p:cNvSpPr/>
          <p:nvPr userDrawn="1"/>
        </p:nvSpPr>
        <p:spPr>
          <a:xfrm>
            <a:off x="679669" y="4218046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107806-DC5A-BD4B-A991-793C61150DAF}"/>
              </a:ext>
            </a:extLst>
          </p:cNvPr>
          <p:cNvSpPr txBox="1"/>
          <p:nvPr userDrawn="1"/>
        </p:nvSpPr>
        <p:spPr>
          <a:xfrm>
            <a:off x="789462" y="437686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A8EC643-45E4-BD41-88FE-171ECFF231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58672" y="4269855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735D3F2-89BC-8349-9E9B-D665830B455D}"/>
              </a:ext>
            </a:extLst>
          </p:cNvPr>
          <p:cNvSpPr/>
          <p:nvPr userDrawn="1"/>
        </p:nvSpPr>
        <p:spPr>
          <a:xfrm>
            <a:off x="679669" y="315308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76D2C1-95C2-664D-9C59-558964F5FCC2}"/>
              </a:ext>
            </a:extLst>
          </p:cNvPr>
          <p:cNvSpPr txBox="1"/>
          <p:nvPr userDrawn="1"/>
        </p:nvSpPr>
        <p:spPr>
          <a:xfrm>
            <a:off x="789462" y="328862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951A44EC-5651-9F41-8C81-6D2ED5B704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58673" y="3204894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0D5B0BD-C231-294E-99A5-F50687F0BC4A}"/>
              </a:ext>
            </a:extLst>
          </p:cNvPr>
          <p:cNvSpPr/>
          <p:nvPr userDrawn="1"/>
        </p:nvSpPr>
        <p:spPr>
          <a:xfrm>
            <a:off x="679669" y="2088120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D1CEA5-19C5-AE4B-BCF6-B078B9E7564E}"/>
              </a:ext>
            </a:extLst>
          </p:cNvPr>
          <p:cNvSpPr txBox="1"/>
          <p:nvPr userDrawn="1"/>
        </p:nvSpPr>
        <p:spPr>
          <a:xfrm>
            <a:off x="789462" y="2223664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CE2A9E92-3956-9441-A88B-F309080EF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17780" y="3330496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F5980A3B-F38E-1542-BD0B-B4EF9378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58673" y="2139929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979692B3-FF08-4640-A9FC-D1B7A464CD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97918" y="4395458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E60DF64-1B4C-1D49-BA60-ACD703C305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780" y="2261101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BCCEBE1-395E-DF4E-BFB0-BD6AAAB43F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EBFEAC-FA7B-8E49-BBFA-70B59CB86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5208" cy="2196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E12CAF8-6187-614F-912B-2A0E4F9F701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3FCDF-2EBF-AE4F-B0D9-F22800A9AA2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621214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700824" y="4132256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794961" y="4267801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4172" y="4184066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700824" y="3121558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794961" y="325710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64172" y="3173368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700824" y="2110860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794961" y="2246405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279" y="3298970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64172" y="2162670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2699" y="4309668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3279" y="2288272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700824" y="5142954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794961" y="5278498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64172" y="5194763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02699" y="5320365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1894CE-1F47-7244-A7D7-6AD1912306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D54D8D15-4F93-D745-884B-65C7209C64F6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8D9B7D-63AB-EE48-9073-7397B3950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23CADB-B114-0843-AD23-3861270DB30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543481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9080" y="365553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793217" y="378432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2428" y="3700592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9080" y="2775132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793217" y="291067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62428" y="2826942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9080" y="1894731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794959" y="203027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1535" y="2952544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64170" y="1946541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0955" y="3826194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3277" y="2072143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9080" y="4535934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793217" y="467147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62427" y="4587744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00955" y="4713346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9080" y="541633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793217" y="5551878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00955" y="5593745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62426" y="5468143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F614EA-8C6F-F448-A270-4E72ADA64D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2E513ABA-7424-014B-B82B-D07CCE8FB21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FACD02-2CCF-714B-85AE-C3364A71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6B02D-0C25-2247-B945-159B2A7E24C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691069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5325" y="321034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802840" y="323159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90132" y="324632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5325" y="2553485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802840" y="257473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90132" y="2589466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5325" y="1896628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802840" y="1917882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3949" y="2676692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90132" y="1934770"/>
            <a:ext cx="1370013" cy="44327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83949" y="333354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3949" y="2019835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5325" y="3867199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802840" y="388845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0132" y="3903180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3949" y="3990406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5325" y="4524056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802840" y="454531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3949" y="4647263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90132" y="4560037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0CB8C5-7428-E140-8B94-C7C954719EAB}"/>
              </a:ext>
            </a:extLst>
          </p:cNvPr>
          <p:cNvSpPr/>
          <p:nvPr userDrawn="1"/>
        </p:nvSpPr>
        <p:spPr>
          <a:xfrm>
            <a:off x="695325" y="5180913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C556DF-84DC-0C42-98EF-8D907C945B2C}"/>
              </a:ext>
            </a:extLst>
          </p:cNvPr>
          <p:cNvSpPr txBox="1"/>
          <p:nvPr userDrawn="1"/>
        </p:nvSpPr>
        <p:spPr>
          <a:xfrm>
            <a:off x="802840" y="520216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6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DE009A9-204E-B343-B18A-295FD07F4E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3949" y="5304120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4E664ED-E76A-984C-BE2A-CB35BE024D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90132" y="5216894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C2C7F3-9DDF-DE4D-BB8E-2318B1C8C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C5B13881-8D4F-AD47-9AC3-EC22C96BCF7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C4EA4B9-5840-F640-9E95-53EC5B6651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807BCE-3FEF-9B4F-9F8F-FEAB33DAA26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8106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7 Top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5325" y="321034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802840" y="323159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90132" y="324632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5325" y="2553485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802840" y="257473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90132" y="2589466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5325" y="1896628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802840" y="1917882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3949" y="2676692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90132" y="1934770"/>
            <a:ext cx="1370013" cy="44327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83949" y="333354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3949" y="2019835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5325" y="3867199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802840" y="388845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0132" y="3903180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3949" y="3990406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5325" y="4524056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802840" y="454531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3949" y="4647263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90132" y="4560037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0CB8C5-7428-E140-8B94-C7C954719EAB}"/>
              </a:ext>
            </a:extLst>
          </p:cNvPr>
          <p:cNvSpPr/>
          <p:nvPr userDrawn="1"/>
        </p:nvSpPr>
        <p:spPr>
          <a:xfrm>
            <a:off x="695325" y="5180913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C556DF-84DC-0C42-98EF-8D907C945B2C}"/>
              </a:ext>
            </a:extLst>
          </p:cNvPr>
          <p:cNvSpPr txBox="1"/>
          <p:nvPr userDrawn="1"/>
        </p:nvSpPr>
        <p:spPr>
          <a:xfrm>
            <a:off x="802840" y="520216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6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DE009A9-204E-B343-B18A-295FD07F4E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3949" y="5304120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4E664ED-E76A-984C-BE2A-CB35BE024D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90132" y="5216894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8C4160-A48C-0046-A00B-2741FA8E5488}"/>
              </a:ext>
            </a:extLst>
          </p:cNvPr>
          <p:cNvSpPr/>
          <p:nvPr userDrawn="1"/>
        </p:nvSpPr>
        <p:spPr>
          <a:xfrm>
            <a:off x="695325" y="583777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8BF450-6D1C-9A42-BA02-341AA07DC938}"/>
              </a:ext>
            </a:extLst>
          </p:cNvPr>
          <p:cNvSpPr txBox="1"/>
          <p:nvPr userDrawn="1"/>
        </p:nvSpPr>
        <p:spPr>
          <a:xfrm>
            <a:off x="802840" y="585902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7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8B0F01-1901-D64C-966D-AECF5DA665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3949" y="596097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86BC58A5-DD90-5843-95F7-B6F4F4C851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90132" y="587375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C2C7F3-9DDF-DE4D-BB8E-2318B1C8C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C5B13881-8D4F-AD47-9AC3-EC22C96BCF7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C4EA4B9-5840-F640-9E95-53EC5B6651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807BCE-3FEF-9B4F-9F8F-FEAB33DAA26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73742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AD207C-A473-7C4A-86DE-AD736C1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3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97274D-FD43-9E40-B172-F42B9C2DC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319D48F-37B2-A94D-9977-CC2C06C60C5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CD48-C610-274D-997F-9D24091790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935256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CAFF6E-CADF-9948-8587-BC021F790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53205D-E4BF-AF48-85CC-9D8DD1CCAA55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6D45E-2339-B34C-BBF9-A4471CB14F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7A251C-7D55-9047-B464-62760C9A82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2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3957260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9D0906-7E64-D44D-AB91-F505252EB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BF3C599-F916-FE45-A42A-C880B6D6182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9C6C-C22D-8C46-AB44-24ECE8DCBEC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CDD736A-2C7C-C943-9533-130BB884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297285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CAFF6E-CADF-9948-8587-BC021F790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53205D-E4BF-AF48-85CC-9D8DD1CCAA55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6D45E-2339-B34C-BBF9-A4471CB14F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7A251C-7D55-9047-B464-62760C9A82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2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693113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BE1762-7806-7A4D-9890-141D25ED8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E3A56B8-CAB8-9F48-AB4A-FE404981C076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BBE711-B711-0C44-94A1-1135BB4D9C7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9BF96D-5CA0-6A48-A794-CAFBB5BB5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329604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A73F14-1D50-314B-899D-E24B84CD6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35C765C-4877-E042-84D6-9B1B7C19C94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00ED-2228-E848-99B6-0BE9FBA7391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88850FF-9361-9443-992E-B700B2B1EE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6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2230838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Turquoi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3EC5B8-FB56-E649-8070-979B232FF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760E21E-442E-1344-B2E2-4696C51F409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B7457-E2DF-3F49-BB69-B11AC85E42C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E91602E-C27C-A444-B366-7070000E8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5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1247555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9DAD38-4FF4-2F43-9953-E8C6B1C71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3CDB2BDC-1A4B-7D4D-8208-F0458674939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2293E-D43B-CC45-B2C2-A4E25117EC7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194F96-6597-7B42-9751-FA527AE4AF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 </a:t>
            </a:r>
          </a:p>
        </p:txBody>
      </p:sp>
    </p:spTree>
    <p:extLst>
      <p:ext uri="{BB962C8B-B14F-4D97-AF65-F5344CB8AC3E}">
        <p14:creationId xmlns:p14="http://schemas.microsoft.com/office/powerpoint/2010/main" val="3137506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A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AE4C9E-6812-E14E-AC72-CA6EAE062B09}"/>
              </a:ext>
            </a:extLst>
          </p:cNvPr>
          <p:cNvGrpSpPr/>
          <p:nvPr userDrawn="1"/>
        </p:nvGrpSpPr>
        <p:grpSpPr>
          <a:xfrm>
            <a:off x="1919836" y="2038774"/>
            <a:ext cx="8352327" cy="4074752"/>
            <a:chOff x="1848209" y="2172039"/>
            <a:chExt cx="7420911" cy="36203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5047AB6-054E-E54C-81A0-1106C2F14F1C}"/>
                </a:ext>
              </a:extLst>
            </p:cNvPr>
            <p:cNvGrpSpPr/>
            <p:nvPr userDrawn="1"/>
          </p:nvGrpSpPr>
          <p:grpSpPr>
            <a:xfrm>
              <a:off x="1868869" y="3156022"/>
              <a:ext cx="1495743" cy="682405"/>
              <a:chOff x="1876316" y="2881104"/>
              <a:chExt cx="1980000" cy="903338"/>
            </a:xfrm>
          </p:grpSpPr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23002BF7-96BB-9A46-9CE0-F13C3DE5D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>
                      <a:alpha val="0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8" t="12032" r="11574" b="5251"/>
              <a:stretch/>
            </p:blipFill>
            <p:spPr bwMode="auto">
              <a:xfrm>
                <a:off x="2107097" y="2881104"/>
                <a:ext cx="1518439" cy="90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B3E53E-1DFD-5346-BAC2-6DA64ADEE5DA}"/>
                  </a:ext>
                </a:extLst>
              </p:cNvPr>
              <p:cNvSpPr/>
              <p:nvPr/>
            </p:nvSpPr>
            <p:spPr>
              <a:xfrm>
                <a:off x="1876316" y="2882773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945591-30C2-7247-9A3A-85EAD63C1C36}"/>
                </a:ext>
              </a:extLst>
            </p:cNvPr>
            <p:cNvGrpSpPr/>
            <p:nvPr userDrawn="1"/>
          </p:nvGrpSpPr>
          <p:grpSpPr>
            <a:xfrm>
              <a:off x="3837159" y="2172039"/>
              <a:ext cx="1495743" cy="679883"/>
              <a:chOff x="1876316" y="1784665"/>
              <a:chExt cx="1980000" cy="90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BB8FC4-A417-8D48-A4AB-21630DBDD5FC}"/>
                  </a:ext>
                </a:extLst>
              </p:cNvPr>
              <p:cNvSpPr/>
              <p:nvPr/>
            </p:nvSpPr>
            <p:spPr>
              <a:xfrm>
                <a:off x="1876316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DABAA93A-2B8F-924D-B65E-FDCBCB88C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2748" y="2008724"/>
                <a:ext cx="1327137" cy="451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9DF1CB-BE88-5346-A241-999D7FA9B1C1}"/>
                </a:ext>
              </a:extLst>
            </p:cNvPr>
            <p:cNvGrpSpPr/>
            <p:nvPr userDrawn="1"/>
          </p:nvGrpSpPr>
          <p:grpSpPr>
            <a:xfrm>
              <a:off x="1868869" y="4134692"/>
              <a:ext cx="1495743" cy="679883"/>
              <a:chOff x="1870177" y="3936177"/>
              <a:chExt cx="1980000" cy="90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6CF7BB-D1C9-FD40-B61D-48B2039EB90C}"/>
                  </a:ext>
                </a:extLst>
              </p:cNvPr>
              <p:cNvSpPr/>
              <p:nvPr/>
            </p:nvSpPr>
            <p:spPr>
              <a:xfrm>
                <a:off x="1870177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16" descr="Elsdorfer ENGLISCH | Elsdorfer">
                <a:extLst>
                  <a:ext uri="{FF2B5EF4-FFF2-40B4-BE49-F238E27FC236}">
                    <a16:creationId xmlns:a16="http://schemas.microsoft.com/office/drawing/2014/main" id="{B0586E38-9039-7244-B41D-E7E07A7E4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475" b="23996"/>
              <a:stretch/>
            </p:blipFill>
            <p:spPr bwMode="auto">
              <a:xfrm>
                <a:off x="2145247" y="3978867"/>
                <a:ext cx="1429860" cy="814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268E61-1F8B-304E-A6F3-7C0528AD32B6}"/>
                </a:ext>
              </a:extLst>
            </p:cNvPr>
            <p:cNvGrpSpPr/>
            <p:nvPr userDrawn="1"/>
          </p:nvGrpSpPr>
          <p:grpSpPr>
            <a:xfrm>
              <a:off x="3837159" y="3155206"/>
              <a:ext cx="1495743" cy="679883"/>
              <a:chOff x="1876316" y="5011934"/>
              <a:chExt cx="1980000" cy="900000"/>
            </a:xfrm>
          </p:grpSpPr>
          <p:pic>
            <p:nvPicPr>
              <p:cNvPr id="49" name="Picture 4" descr="Gordon Food Service - Wikipedia">
                <a:extLst>
                  <a:ext uri="{FF2B5EF4-FFF2-40B4-BE49-F238E27FC236}">
                    <a16:creationId xmlns:a16="http://schemas.microsoft.com/office/drawing/2014/main" id="{DF95B3F7-D19F-D248-9430-3439BA1C16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821" y="5226788"/>
                <a:ext cx="1410991" cy="470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6FF2C6-0A29-AF49-831D-0719D1912932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0D01A08-390A-D54D-83CA-7161EA45EC65}"/>
                </a:ext>
              </a:extLst>
            </p:cNvPr>
            <p:cNvGrpSpPr/>
            <p:nvPr userDrawn="1"/>
          </p:nvGrpSpPr>
          <p:grpSpPr>
            <a:xfrm>
              <a:off x="1868869" y="2172039"/>
              <a:ext cx="1495743" cy="679883"/>
              <a:chOff x="4030270" y="1784665"/>
              <a:chExt cx="1980000" cy="900000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51CFA9A-58CC-0F4F-96DE-EC10507C5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6296" y="2012339"/>
                <a:ext cx="1807949" cy="444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BE3295-DE5E-7644-AFB3-E011783067F5}"/>
                  </a:ext>
                </a:extLst>
              </p:cNvPr>
              <p:cNvSpPr/>
              <p:nvPr/>
            </p:nvSpPr>
            <p:spPr>
              <a:xfrm>
                <a:off x="4030270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ABAD87-0C58-D34C-BACA-AF626CAD919B}"/>
                </a:ext>
              </a:extLst>
            </p:cNvPr>
            <p:cNvGrpSpPr/>
            <p:nvPr userDrawn="1"/>
          </p:nvGrpSpPr>
          <p:grpSpPr>
            <a:xfrm>
              <a:off x="1848209" y="5098845"/>
              <a:ext cx="1495743" cy="679883"/>
              <a:chOff x="4030270" y="2860421"/>
              <a:chExt cx="1980000" cy="90000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AFA7714-2FCA-4245-BA46-53D5E68B4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0960" y="3093514"/>
                <a:ext cx="1398620" cy="4338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CB13439-5FF5-CF42-B356-3E7EFBFE2442}"/>
                  </a:ext>
                </a:extLst>
              </p:cNvPr>
              <p:cNvSpPr/>
              <p:nvPr/>
            </p:nvSpPr>
            <p:spPr>
              <a:xfrm>
                <a:off x="4030270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F6C58EA-51AD-5E41-B39D-77070BBBA941}"/>
                </a:ext>
              </a:extLst>
            </p:cNvPr>
            <p:cNvGrpSpPr/>
            <p:nvPr userDrawn="1"/>
          </p:nvGrpSpPr>
          <p:grpSpPr>
            <a:xfrm>
              <a:off x="7773377" y="2185703"/>
              <a:ext cx="1495743" cy="679883"/>
              <a:chOff x="6184224" y="1784665"/>
              <a:chExt cx="1980000" cy="900000"/>
            </a:xfrm>
          </p:grpSpPr>
          <p:pic>
            <p:nvPicPr>
              <p:cNvPr id="58" name="Picture 2" descr="TESCA Trademark Application of TESCA GROUP - Serial Number 79246390 ::  Justia Trademarks">
                <a:extLst>
                  <a:ext uri="{FF2B5EF4-FFF2-40B4-BE49-F238E27FC236}">
                    <a16:creationId xmlns:a16="http://schemas.microsoft.com/office/drawing/2014/main" id="{BAAD2A34-329D-F04E-970A-37E545C47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513790" y="2030930"/>
                <a:ext cx="1377837" cy="407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07C6B35-8587-124E-9090-74907B07FD8C}"/>
                  </a:ext>
                </a:extLst>
              </p:cNvPr>
              <p:cNvSpPr/>
              <p:nvPr/>
            </p:nvSpPr>
            <p:spPr>
              <a:xfrm>
                <a:off x="6184224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D606A0-B3CB-164C-A574-EC29D37FEAAD}"/>
                </a:ext>
              </a:extLst>
            </p:cNvPr>
            <p:cNvGrpSpPr/>
            <p:nvPr userDrawn="1"/>
          </p:nvGrpSpPr>
          <p:grpSpPr>
            <a:xfrm>
              <a:off x="5805449" y="2185703"/>
              <a:ext cx="1495743" cy="679883"/>
              <a:chOff x="8338178" y="1784665"/>
              <a:chExt cx="1980000" cy="9000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17723F9-1EA2-874A-B834-737EB018F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3236" y="1978767"/>
                <a:ext cx="729404" cy="51179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F1252B2-DE61-6546-BC26-3D3DF1512849}"/>
                  </a:ext>
                </a:extLst>
              </p:cNvPr>
              <p:cNvSpPr/>
              <p:nvPr/>
            </p:nvSpPr>
            <p:spPr>
              <a:xfrm>
                <a:off x="8338178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795A31C-27CE-E64A-8B28-9192FAFC6CD8}"/>
                </a:ext>
              </a:extLst>
            </p:cNvPr>
            <p:cNvGrpSpPr/>
            <p:nvPr userDrawn="1"/>
          </p:nvGrpSpPr>
          <p:grpSpPr>
            <a:xfrm>
              <a:off x="5805449" y="3168870"/>
              <a:ext cx="1495743" cy="679883"/>
              <a:chOff x="6184224" y="2860421"/>
              <a:chExt cx="1980000" cy="900000"/>
            </a:xfrm>
          </p:grpSpPr>
          <p:pic>
            <p:nvPicPr>
              <p:cNvPr id="64" name="Picture 14">
                <a:extLst>
                  <a:ext uri="{FF2B5EF4-FFF2-40B4-BE49-F238E27FC236}">
                    <a16:creationId xmlns:a16="http://schemas.microsoft.com/office/drawing/2014/main" id="{4DE69727-2DF5-F14C-8349-B0056611B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187" y="3171926"/>
                <a:ext cx="1802074" cy="27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ABA42D6-254C-FA4E-A9A9-779280996840}"/>
                  </a:ext>
                </a:extLst>
              </p:cNvPr>
              <p:cNvSpPr/>
              <p:nvPr/>
            </p:nvSpPr>
            <p:spPr>
              <a:xfrm>
                <a:off x="6184224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E313E85-4784-1044-817C-F836479975F7}"/>
                </a:ext>
              </a:extLst>
            </p:cNvPr>
            <p:cNvGrpSpPr/>
            <p:nvPr userDrawn="1"/>
          </p:nvGrpSpPr>
          <p:grpSpPr>
            <a:xfrm>
              <a:off x="7752717" y="5112509"/>
              <a:ext cx="1495743" cy="679883"/>
              <a:chOff x="8338178" y="2860421"/>
              <a:chExt cx="1980000" cy="900000"/>
            </a:xfrm>
          </p:grpSpPr>
          <p:pic>
            <p:nvPicPr>
              <p:cNvPr id="67" name="Picture 6" descr="Home - Stadler">
                <a:extLst>
                  <a:ext uri="{FF2B5EF4-FFF2-40B4-BE49-F238E27FC236}">
                    <a16:creationId xmlns:a16="http://schemas.microsoft.com/office/drawing/2014/main" id="{3B76F67E-B268-714F-8347-D3DF32FF3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303" b="40302"/>
              <a:stretch/>
            </p:blipFill>
            <p:spPr bwMode="auto">
              <a:xfrm>
                <a:off x="8421214" y="3193152"/>
                <a:ext cx="1813928" cy="234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28E9C8F-0DCA-8245-8112-BBF756573B24}"/>
                  </a:ext>
                </a:extLst>
              </p:cNvPr>
              <p:cNvSpPr/>
              <p:nvPr/>
            </p:nvSpPr>
            <p:spPr>
              <a:xfrm>
                <a:off x="8338178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66A37B-706A-164D-A8DE-8E5C0A9085E5}"/>
                </a:ext>
              </a:extLst>
            </p:cNvPr>
            <p:cNvGrpSpPr/>
            <p:nvPr userDrawn="1"/>
          </p:nvGrpSpPr>
          <p:grpSpPr>
            <a:xfrm>
              <a:off x="7773377" y="4147244"/>
              <a:ext cx="1495743" cy="679883"/>
              <a:chOff x="6202185" y="3936177"/>
              <a:chExt cx="1980000" cy="900000"/>
            </a:xfrm>
          </p:grpSpPr>
          <p:pic>
            <p:nvPicPr>
              <p:cNvPr id="70" name="Picture 10" descr="Logo Mettler Toledo - tinkla.com">
                <a:extLst>
                  <a:ext uri="{FF2B5EF4-FFF2-40B4-BE49-F238E27FC236}">
                    <a16:creationId xmlns:a16="http://schemas.microsoft.com/office/drawing/2014/main" id="{8949F57A-C78D-604F-9A41-5317DCBD0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5" t="41052" r="8065" b="42072"/>
              <a:stretch/>
            </p:blipFill>
            <p:spPr bwMode="auto">
              <a:xfrm>
                <a:off x="6229533" y="4257098"/>
                <a:ext cx="1925304" cy="258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7DA2C9B-AC0D-C34F-82F8-9764DA1694C2}"/>
                  </a:ext>
                </a:extLst>
              </p:cNvPr>
              <p:cNvSpPr/>
              <p:nvPr/>
            </p:nvSpPr>
            <p:spPr>
              <a:xfrm>
                <a:off x="6202185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B204A3-1153-A34F-98F0-8570E2E5AA99}"/>
                </a:ext>
              </a:extLst>
            </p:cNvPr>
            <p:cNvGrpSpPr/>
            <p:nvPr userDrawn="1"/>
          </p:nvGrpSpPr>
          <p:grpSpPr>
            <a:xfrm>
              <a:off x="5805449" y="4147244"/>
              <a:ext cx="1495743" cy="679883"/>
              <a:chOff x="8338178" y="3922251"/>
              <a:chExt cx="1980000" cy="900000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FA16454F-9A48-AE49-A6B5-75CD7C375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0310" y="3951213"/>
                <a:ext cx="1515737" cy="842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807BD68-3716-4842-B682-E0938ED81D9B}"/>
                  </a:ext>
                </a:extLst>
              </p:cNvPr>
              <p:cNvSpPr/>
              <p:nvPr/>
            </p:nvSpPr>
            <p:spPr>
              <a:xfrm>
                <a:off x="8338178" y="392225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AA4860A-55AB-E645-A04F-1C0937E27FC4}"/>
                </a:ext>
              </a:extLst>
            </p:cNvPr>
            <p:cNvGrpSpPr/>
            <p:nvPr userDrawn="1"/>
          </p:nvGrpSpPr>
          <p:grpSpPr>
            <a:xfrm>
              <a:off x="7773377" y="3168870"/>
              <a:ext cx="1495743" cy="679883"/>
              <a:chOff x="8224825" y="3094200"/>
              <a:chExt cx="1980000" cy="900000"/>
            </a:xfrm>
          </p:grpSpPr>
          <p:pic>
            <p:nvPicPr>
              <p:cNvPr id="76" name="Picture 6" descr="Linde Logo PNG Transparent &amp; SVG Vector - Freebie Supply">
                <a:extLst>
                  <a:ext uri="{FF2B5EF4-FFF2-40B4-BE49-F238E27FC236}">
                    <a16:creationId xmlns:a16="http://schemas.microsoft.com/office/drawing/2014/main" id="{6D792F47-4217-2C4A-AD43-F30B7069D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216" b="33723"/>
              <a:stretch/>
            </p:blipFill>
            <p:spPr bwMode="auto">
              <a:xfrm>
                <a:off x="8509468" y="3257553"/>
                <a:ext cx="1467685" cy="573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60A8D2-10CB-4A43-9650-84E5552AB1E7}"/>
                  </a:ext>
                </a:extLst>
              </p:cNvPr>
              <p:cNvSpPr/>
              <p:nvPr/>
            </p:nvSpPr>
            <p:spPr>
              <a:xfrm>
                <a:off x="8224825" y="3094200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6522B19-AE0E-7145-B575-04CE62E0F657}"/>
                </a:ext>
              </a:extLst>
            </p:cNvPr>
            <p:cNvGrpSpPr/>
            <p:nvPr userDrawn="1"/>
          </p:nvGrpSpPr>
          <p:grpSpPr>
            <a:xfrm>
              <a:off x="5784789" y="5112509"/>
              <a:ext cx="1495743" cy="679883"/>
              <a:chOff x="8338178" y="5011934"/>
              <a:chExt cx="1980000" cy="900000"/>
            </a:xfrm>
          </p:grpSpPr>
          <p:pic>
            <p:nvPicPr>
              <p:cNvPr id="79" name="Picture 2" descr="HaslerRail - Netherlands - DAHLRAIL">
                <a:extLst>
                  <a:ext uri="{FF2B5EF4-FFF2-40B4-BE49-F238E27FC236}">
                    <a16:creationId xmlns:a16="http://schemas.microsoft.com/office/drawing/2014/main" id="{62EB090D-B033-BF47-B10C-142535CB33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23" t="41235" r="15248" b="41419"/>
              <a:stretch/>
            </p:blipFill>
            <p:spPr bwMode="auto">
              <a:xfrm>
                <a:off x="8449602" y="5315956"/>
                <a:ext cx="1757152" cy="291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7793F4A-E217-4743-B75A-73104FD7FE1B}"/>
                  </a:ext>
                </a:extLst>
              </p:cNvPr>
              <p:cNvSpPr/>
              <p:nvPr/>
            </p:nvSpPr>
            <p:spPr>
              <a:xfrm>
                <a:off x="8338178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4936395-FC6E-8042-AE1F-0AD2F1D2B26D}"/>
                </a:ext>
              </a:extLst>
            </p:cNvPr>
            <p:cNvGrpSpPr/>
            <p:nvPr userDrawn="1"/>
          </p:nvGrpSpPr>
          <p:grpSpPr>
            <a:xfrm>
              <a:off x="3837159" y="4133580"/>
              <a:ext cx="1495743" cy="679883"/>
              <a:chOff x="4030270" y="3936177"/>
              <a:chExt cx="1980000" cy="90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F2C450A-09FC-5E42-8BC8-9F5312B1E80D}"/>
                  </a:ext>
                </a:extLst>
              </p:cNvPr>
              <p:cNvSpPr/>
              <p:nvPr/>
            </p:nvSpPr>
            <p:spPr>
              <a:xfrm>
                <a:off x="4030270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82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BDFCF9CD-AA57-1A43-A3B9-3B2E1E0F7A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7907" b="19426"/>
              <a:stretch/>
            </p:blipFill>
            <p:spPr>
              <a:xfrm>
                <a:off x="4416105" y="4007562"/>
                <a:ext cx="1208330" cy="7572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45B5C34-F6DD-EC4F-8C5D-0777B936C775}"/>
                </a:ext>
              </a:extLst>
            </p:cNvPr>
            <p:cNvGrpSpPr/>
            <p:nvPr userDrawn="1"/>
          </p:nvGrpSpPr>
          <p:grpSpPr>
            <a:xfrm>
              <a:off x="3816499" y="5112508"/>
              <a:ext cx="1495745" cy="679884"/>
              <a:chOff x="4030270" y="5011934"/>
              <a:chExt cx="1980000" cy="900000"/>
            </a:xfrm>
          </p:grpSpPr>
          <p:pic>
            <p:nvPicPr>
              <p:cNvPr id="85" name="Grafik 3">
                <a:extLst>
                  <a:ext uri="{FF2B5EF4-FFF2-40B4-BE49-F238E27FC236}">
                    <a16:creationId xmlns:a16="http://schemas.microsoft.com/office/drawing/2014/main" id="{38B84254-C757-CF4B-A9D4-B8726DEF51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398"/>
              <a:stretch/>
            </p:blipFill>
            <p:spPr>
              <a:xfrm>
                <a:off x="4490539" y="5153862"/>
                <a:ext cx="1059463" cy="61614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7307768-8B90-A440-8A42-0A803287D5AB}"/>
                  </a:ext>
                </a:extLst>
              </p:cNvPr>
              <p:cNvSpPr/>
              <p:nvPr/>
            </p:nvSpPr>
            <p:spPr>
              <a:xfrm>
                <a:off x="4030270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0" name="Picture 8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B4E4CB-506E-344B-ADFB-CF0E782FE7B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8A40DE47-5CAF-C24E-AEBF-9CA9C1D1A13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50B7067C-D825-0E46-9574-92762B820D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DO NOT SEND!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5A57F-EADC-2343-9358-28C24ADE9FE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B9BD90-BBFC-3241-BD46-E1C4A3AC1517}"/>
              </a:ext>
            </a:extLst>
          </p:cNvPr>
          <p:cNvSpPr txBox="1"/>
          <p:nvPr userDrawn="1"/>
        </p:nvSpPr>
        <p:spPr>
          <a:xfrm>
            <a:off x="700644" y="622058"/>
            <a:ext cx="9560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500" b="1">
                <a:latin typeface="Space Grotesk" pitchFamily="2" charset="77"/>
                <a:cs typeface="Space Grotesk" pitchFamily="2" charset="77"/>
              </a:rPr>
              <a:t>Who we’re working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6E352-D338-3946-AA6D-C76CF5D0B20D}"/>
              </a:ext>
            </a:extLst>
          </p:cNvPr>
          <p:cNvSpPr txBox="1"/>
          <p:nvPr userDrawn="1"/>
        </p:nvSpPr>
        <p:spPr>
          <a:xfrm>
            <a:off x="700644" y="1314564"/>
            <a:ext cx="9410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A selection of our customers across different industry verticals.</a:t>
            </a:r>
            <a:endParaRPr lang="en-GB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1315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Selec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BAE74DC-CE01-E645-A875-21A84D32A2CA}"/>
              </a:ext>
            </a:extLst>
          </p:cNvPr>
          <p:cNvGrpSpPr/>
          <p:nvPr userDrawn="1"/>
        </p:nvGrpSpPr>
        <p:grpSpPr>
          <a:xfrm>
            <a:off x="5106000" y="2904757"/>
            <a:ext cx="1980000" cy="903338"/>
            <a:chOff x="1876316" y="2881104"/>
            <a:chExt cx="1980000" cy="903338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DDE88C7-C31E-BC4F-B2B2-0617FBA0A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107097" y="2881104"/>
              <a:ext cx="1518439" cy="90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91C059-E465-D541-8E40-872C739D067C}"/>
                </a:ext>
              </a:extLst>
            </p:cNvPr>
            <p:cNvSpPr/>
            <p:nvPr/>
          </p:nvSpPr>
          <p:spPr>
            <a:xfrm>
              <a:off x="1876316" y="2882773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1B6BDF-E284-3D4E-A22E-E2101CB9B850}"/>
              </a:ext>
            </a:extLst>
          </p:cNvPr>
          <p:cNvGrpSpPr/>
          <p:nvPr userDrawn="1"/>
        </p:nvGrpSpPr>
        <p:grpSpPr>
          <a:xfrm>
            <a:off x="7415861" y="1774247"/>
            <a:ext cx="1980000" cy="900000"/>
            <a:chOff x="1876316" y="1784665"/>
            <a:chExt cx="1980000" cy="90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E4363C-433D-FE42-8651-CD306FC568A8}"/>
                </a:ext>
              </a:extLst>
            </p:cNvPr>
            <p:cNvSpPr/>
            <p:nvPr/>
          </p:nvSpPr>
          <p:spPr>
            <a:xfrm>
              <a:off x="1876316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DDCE490-DF1D-4742-AA3F-B2DF97CE0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748" y="2008724"/>
              <a:ext cx="1327137" cy="45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F0230A-8AED-9744-9179-E86993D699BB}"/>
              </a:ext>
            </a:extLst>
          </p:cNvPr>
          <p:cNvGrpSpPr/>
          <p:nvPr userDrawn="1"/>
        </p:nvGrpSpPr>
        <p:grpSpPr>
          <a:xfrm>
            <a:off x="5106000" y="1774247"/>
            <a:ext cx="1980000" cy="900000"/>
            <a:chOff x="4030270" y="1784665"/>
            <a:chExt cx="1980000" cy="90000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A436C45-AF03-6A46-8D49-123A1560E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296" y="2012339"/>
              <a:ext cx="1807949" cy="444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C7DE26-2A57-FD4A-BEE9-5AD317F4F648}"/>
                </a:ext>
              </a:extLst>
            </p:cNvPr>
            <p:cNvSpPr/>
            <p:nvPr/>
          </p:nvSpPr>
          <p:spPr>
            <a:xfrm>
              <a:off x="4030270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9EDBE-0254-2C4C-B900-0CC917EA4C14}"/>
              </a:ext>
            </a:extLst>
          </p:cNvPr>
          <p:cNvGrpSpPr/>
          <p:nvPr userDrawn="1"/>
        </p:nvGrpSpPr>
        <p:grpSpPr>
          <a:xfrm>
            <a:off x="5106000" y="4038605"/>
            <a:ext cx="1980000" cy="900000"/>
            <a:chOff x="4030270" y="5011934"/>
            <a:chExt cx="1980000" cy="900000"/>
          </a:xfrm>
        </p:grpSpPr>
        <p:pic>
          <p:nvPicPr>
            <p:cNvPr id="46" name="Grafik 3">
              <a:extLst>
                <a:ext uri="{FF2B5EF4-FFF2-40B4-BE49-F238E27FC236}">
                  <a16:creationId xmlns:a16="http://schemas.microsoft.com/office/drawing/2014/main" id="{A5974602-9B5F-6C4B-8763-09F0AF0D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98"/>
            <a:stretch/>
          </p:blipFill>
          <p:spPr>
            <a:xfrm>
              <a:off x="4490539" y="5153862"/>
              <a:ext cx="1059463" cy="616144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818836-19A8-1A47-B8FA-75E84539E5C0}"/>
                </a:ext>
              </a:extLst>
            </p:cNvPr>
            <p:cNvSpPr/>
            <p:nvPr/>
          </p:nvSpPr>
          <p:spPr>
            <a:xfrm>
              <a:off x="4030270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A8CF94-7925-1B47-ABFE-721B4B42092F}"/>
              </a:ext>
            </a:extLst>
          </p:cNvPr>
          <p:cNvGrpSpPr/>
          <p:nvPr userDrawn="1"/>
        </p:nvGrpSpPr>
        <p:grpSpPr>
          <a:xfrm>
            <a:off x="7415861" y="4038605"/>
            <a:ext cx="1980000" cy="900000"/>
            <a:chOff x="6184224" y="1784665"/>
            <a:chExt cx="1980000" cy="900000"/>
          </a:xfrm>
        </p:grpSpPr>
        <p:pic>
          <p:nvPicPr>
            <p:cNvPr id="49" name="Picture 2" descr="TESCA Trademark Application of TESCA GROUP - Serial Number 79246390 ::  Justia Trademarks">
              <a:extLst>
                <a:ext uri="{FF2B5EF4-FFF2-40B4-BE49-F238E27FC236}">
                  <a16:creationId xmlns:a16="http://schemas.microsoft.com/office/drawing/2014/main" id="{B6612C5A-9DC4-8441-9D2F-7A127FE2A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5305" y="2033137"/>
              <a:ext cx="1377837" cy="40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128AD3-8901-F749-8491-D1070E7EC218}"/>
                </a:ext>
              </a:extLst>
            </p:cNvPr>
            <p:cNvSpPr/>
            <p:nvPr/>
          </p:nvSpPr>
          <p:spPr>
            <a:xfrm>
              <a:off x="6184224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05F87-8813-C04D-80D9-D6282C6C6CFD}"/>
              </a:ext>
            </a:extLst>
          </p:cNvPr>
          <p:cNvGrpSpPr/>
          <p:nvPr userDrawn="1"/>
        </p:nvGrpSpPr>
        <p:grpSpPr>
          <a:xfrm>
            <a:off x="9525507" y="1774247"/>
            <a:ext cx="1980000" cy="900000"/>
            <a:chOff x="8338178" y="1784665"/>
            <a:chExt cx="1980000" cy="90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71D0BC-1D69-3545-AFBC-E917998D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3236" y="1978767"/>
              <a:ext cx="729404" cy="511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EE929B-62F1-494F-AD16-D69B8EA82301}"/>
                </a:ext>
              </a:extLst>
            </p:cNvPr>
            <p:cNvSpPr/>
            <p:nvPr/>
          </p:nvSpPr>
          <p:spPr>
            <a:xfrm>
              <a:off x="8338178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866B68-AB08-804C-B3E8-C2CDAF8A596B}"/>
              </a:ext>
            </a:extLst>
          </p:cNvPr>
          <p:cNvGrpSpPr/>
          <p:nvPr userDrawn="1"/>
        </p:nvGrpSpPr>
        <p:grpSpPr>
          <a:xfrm>
            <a:off x="7415861" y="2904757"/>
            <a:ext cx="1980000" cy="900000"/>
            <a:chOff x="1876316" y="5011934"/>
            <a:chExt cx="1980000" cy="900000"/>
          </a:xfrm>
        </p:grpSpPr>
        <p:pic>
          <p:nvPicPr>
            <p:cNvPr id="61" name="Picture 4" descr="Gordon Food Service - Wikipedia">
              <a:extLst>
                <a:ext uri="{FF2B5EF4-FFF2-40B4-BE49-F238E27FC236}">
                  <a16:creationId xmlns:a16="http://schemas.microsoft.com/office/drawing/2014/main" id="{ECCC7B53-0895-B24B-B000-D8B6AA128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821" y="5226788"/>
              <a:ext cx="1410991" cy="47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05D028-6D82-2549-B43B-E60531B39DFD}"/>
                </a:ext>
              </a:extLst>
            </p:cNvPr>
            <p:cNvSpPr/>
            <p:nvPr/>
          </p:nvSpPr>
          <p:spPr>
            <a:xfrm>
              <a:off x="1876316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92D682-653F-894F-8189-7A1CEBAB2DD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67" name="Slide Number Placeholder 1">
            <a:extLst>
              <a:ext uri="{FF2B5EF4-FFF2-40B4-BE49-F238E27FC236}">
                <a16:creationId xmlns:a16="http://schemas.microsoft.com/office/drawing/2014/main" id="{4F8F3E3B-4264-A641-B6C4-0EC89074F9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AB413-5586-2543-BDC1-57E8167FF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8387A4-AF1D-374C-83BF-8FF48A38EA43}"/>
              </a:ext>
            </a:extLst>
          </p:cNvPr>
          <p:cNvSpPr txBox="1"/>
          <p:nvPr userDrawn="1"/>
        </p:nvSpPr>
        <p:spPr>
          <a:xfrm>
            <a:off x="597779" y="2141670"/>
            <a:ext cx="4202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500" b="1">
                <a:latin typeface="Space Grotesk" pitchFamily="2" charset="77"/>
                <a:cs typeface="Space Grotesk" pitchFamily="2" charset="77"/>
              </a:rPr>
              <a:t>Who we’re </a:t>
            </a:r>
            <a:br>
              <a:rPr lang="en-US" sz="3500" b="1">
                <a:latin typeface="Space Grotesk" pitchFamily="2" charset="77"/>
                <a:cs typeface="Space Grotesk" pitchFamily="2" charset="77"/>
              </a:rPr>
            </a:br>
            <a:r>
              <a:rPr lang="en-US" sz="3500" b="1">
                <a:latin typeface="Space Grotesk" pitchFamily="2" charset="77"/>
                <a:cs typeface="Space Grotesk" pitchFamily="2" charset="77"/>
              </a:rPr>
              <a:t>working with</a:t>
            </a:r>
          </a:p>
          <a:p>
            <a:endParaRPr lang="en-C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4CF332-6A53-E54C-90BC-6742335B7E9E}"/>
              </a:ext>
            </a:extLst>
          </p:cNvPr>
          <p:cNvSpPr txBox="1"/>
          <p:nvPr userDrawn="1"/>
        </p:nvSpPr>
        <p:spPr>
          <a:xfrm>
            <a:off x="597779" y="3429000"/>
            <a:ext cx="4202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partner with some of the world’s most pioneering procurement teams to help them unlock their true potential 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through better sourcing experiences.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sz="1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876BAE87-1417-A84D-BF99-13CE359F92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APPROVED FOR WEB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FE0F7-9A67-CF47-9C9E-3DBF4376D971}"/>
              </a:ext>
            </a:extLst>
          </p:cNvPr>
          <p:cNvGrpSpPr/>
          <p:nvPr userDrawn="1"/>
        </p:nvGrpSpPr>
        <p:grpSpPr>
          <a:xfrm>
            <a:off x="9608543" y="2904757"/>
            <a:ext cx="1980000" cy="900000"/>
            <a:chOff x="8338178" y="2860421"/>
            <a:chExt cx="1980000" cy="900000"/>
          </a:xfrm>
        </p:grpSpPr>
        <p:pic>
          <p:nvPicPr>
            <p:cNvPr id="30" name="Picture 6" descr="Home - Stadler">
              <a:extLst>
                <a:ext uri="{FF2B5EF4-FFF2-40B4-BE49-F238E27FC236}">
                  <a16:creationId xmlns:a16="http://schemas.microsoft.com/office/drawing/2014/main" id="{4D77B749-474B-4044-B065-BA2D0DFC0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3" b="40302"/>
            <a:stretch/>
          </p:blipFill>
          <p:spPr bwMode="auto">
            <a:xfrm>
              <a:off x="8421214" y="3193152"/>
              <a:ext cx="1813928" cy="234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7A8149-372C-3B4E-9D4C-37917A12A394}"/>
                </a:ext>
              </a:extLst>
            </p:cNvPr>
            <p:cNvSpPr/>
            <p:nvPr/>
          </p:nvSpPr>
          <p:spPr>
            <a:xfrm>
              <a:off x="8338178" y="2860421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34B74-3250-3D43-A5C8-5AF56423CC9A}"/>
              </a:ext>
            </a:extLst>
          </p:cNvPr>
          <p:cNvGrpSpPr/>
          <p:nvPr userDrawn="1"/>
        </p:nvGrpSpPr>
        <p:grpSpPr>
          <a:xfrm>
            <a:off x="9608543" y="4035267"/>
            <a:ext cx="1980000" cy="900000"/>
            <a:chOff x="8338178" y="5011934"/>
            <a:chExt cx="1980000" cy="900000"/>
          </a:xfrm>
        </p:grpSpPr>
        <p:pic>
          <p:nvPicPr>
            <p:cNvPr id="43" name="Picture 2" descr="HaslerRail - Netherlands - DAHLRAIL">
              <a:extLst>
                <a:ext uri="{FF2B5EF4-FFF2-40B4-BE49-F238E27FC236}">
                  <a16:creationId xmlns:a16="http://schemas.microsoft.com/office/drawing/2014/main" id="{085E9EF5-32ED-6F4D-937F-F3364D87DA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3" t="41235" r="15248" b="41419"/>
            <a:stretch/>
          </p:blipFill>
          <p:spPr bwMode="auto">
            <a:xfrm>
              <a:off x="8449602" y="5315956"/>
              <a:ext cx="1757152" cy="29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CE7874-0BD6-1B44-9928-347DABF08E14}"/>
                </a:ext>
              </a:extLst>
            </p:cNvPr>
            <p:cNvSpPr/>
            <p:nvPr/>
          </p:nvSpPr>
          <p:spPr>
            <a:xfrm>
              <a:off x="8338178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90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BAE74DC-CE01-E645-A875-21A84D32A2CA}"/>
              </a:ext>
            </a:extLst>
          </p:cNvPr>
          <p:cNvGrpSpPr/>
          <p:nvPr userDrawn="1"/>
        </p:nvGrpSpPr>
        <p:grpSpPr>
          <a:xfrm>
            <a:off x="5106000" y="2904757"/>
            <a:ext cx="1980000" cy="903338"/>
            <a:chOff x="1876316" y="2881104"/>
            <a:chExt cx="1980000" cy="903338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DDE88C7-C31E-BC4F-B2B2-0617FBA0A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107097" y="2881104"/>
              <a:ext cx="1518439" cy="90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91C059-E465-D541-8E40-872C739D067C}"/>
                </a:ext>
              </a:extLst>
            </p:cNvPr>
            <p:cNvSpPr/>
            <p:nvPr/>
          </p:nvSpPr>
          <p:spPr>
            <a:xfrm>
              <a:off x="1876316" y="2882773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1B6BDF-E284-3D4E-A22E-E2101CB9B850}"/>
              </a:ext>
            </a:extLst>
          </p:cNvPr>
          <p:cNvGrpSpPr/>
          <p:nvPr userDrawn="1"/>
        </p:nvGrpSpPr>
        <p:grpSpPr>
          <a:xfrm>
            <a:off x="7415861" y="1774247"/>
            <a:ext cx="1980000" cy="900000"/>
            <a:chOff x="1876316" y="1784665"/>
            <a:chExt cx="1980000" cy="90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E4363C-433D-FE42-8651-CD306FC568A8}"/>
                </a:ext>
              </a:extLst>
            </p:cNvPr>
            <p:cNvSpPr/>
            <p:nvPr/>
          </p:nvSpPr>
          <p:spPr>
            <a:xfrm>
              <a:off x="1876316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DDCE490-DF1D-4742-AA3F-B2DF97CE0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748" y="2008724"/>
              <a:ext cx="1327137" cy="45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F0230A-8AED-9744-9179-E86993D699BB}"/>
              </a:ext>
            </a:extLst>
          </p:cNvPr>
          <p:cNvGrpSpPr/>
          <p:nvPr userDrawn="1"/>
        </p:nvGrpSpPr>
        <p:grpSpPr>
          <a:xfrm>
            <a:off x="5106000" y="1774247"/>
            <a:ext cx="1980000" cy="900000"/>
            <a:chOff x="4030270" y="1784665"/>
            <a:chExt cx="1980000" cy="90000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A436C45-AF03-6A46-8D49-123A1560E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296" y="2012339"/>
              <a:ext cx="1807949" cy="444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C7DE26-2A57-FD4A-BEE9-5AD317F4F648}"/>
                </a:ext>
              </a:extLst>
            </p:cNvPr>
            <p:cNvSpPr/>
            <p:nvPr/>
          </p:nvSpPr>
          <p:spPr>
            <a:xfrm>
              <a:off x="4030270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9EDBE-0254-2C4C-B900-0CC917EA4C14}"/>
              </a:ext>
            </a:extLst>
          </p:cNvPr>
          <p:cNvGrpSpPr/>
          <p:nvPr userDrawn="1"/>
        </p:nvGrpSpPr>
        <p:grpSpPr>
          <a:xfrm>
            <a:off x="5106000" y="4038605"/>
            <a:ext cx="1980000" cy="900000"/>
            <a:chOff x="4030270" y="5011934"/>
            <a:chExt cx="1980000" cy="900000"/>
          </a:xfrm>
        </p:grpSpPr>
        <p:pic>
          <p:nvPicPr>
            <p:cNvPr id="46" name="Grafik 3">
              <a:extLst>
                <a:ext uri="{FF2B5EF4-FFF2-40B4-BE49-F238E27FC236}">
                  <a16:creationId xmlns:a16="http://schemas.microsoft.com/office/drawing/2014/main" id="{A5974602-9B5F-6C4B-8763-09F0AF0D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98"/>
            <a:stretch/>
          </p:blipFill>
          <p:spPr>
            <a:xfrm>
              <a:off x="4490539" y="5153862"/>
              <a:ext cx="1059463" cy="616144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818836-19A8-1A47-B8FA-75E84539E5C0}"/>
                </a:ext>
              </a:extLst>
            </p:cNvPr>
            <p:cNvSpPr/>
            <p:nvPr/>
          </p:nvSpPr>
          <p:spPr>
            <a:xfrm>
              <a:off x="4030270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A8CF94-7925-1B47-ABFE-721B4B42092F}"/>
              </a:ext>
            </a:extLst>
          </p:cNvPr>
          <p:cNvGrpSpPr/>
          <p:nvPr userDrawn="1"/>
        </p:nvGrpSpPr>
        <p:grpSpPr>
          <a:xfrm>
            <a:off x="7415861" y="4038605"/>
            <a:ext cx="1980000" cy="900000"/>
            <a:chOff x="6184224" y="1784665"/>
            <a:chExt cx="1980000" cy="900000"/>
          </a:xfrm>
        </p:grpSpPr>
        <p:pic>
          <p:nvPicPr>
            <p:cNvPr id="49" name="Picture 2" descr="TESCA Trademark Application of TESCA GROUP - Serial Number 79246390 ::  Justia Trademarks">
              <a:extLst>
                <a:ext uri="{FF2B5EF4-FFF2-40B4-BE49-F238E27FC236}">
                  <a16:creationId xmlns:a16="http://schemas.microsoft.com/office/drawing/2014/main" id="{B6612C5A-9DC4-8441-9D2F-7A127FE2A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5305" y="2033137"/>
              <a:ext cx="1377837" cy="40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128AD3-8901-F749-8491-D1070E7EC218}"/>
                </a:ext>
              </a:extLst>
            </p:cNvPr>
            <p:cNvSpPr/>
            <p:nvPr/>
          </p:nvSpPr>
          <p:spPr>
            <a:xfrm>
              <a:off x="6184224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05F87-8813-C04D-80D9-D6282C6C6CFD}"/>
              </a:ext>
            </a:extLst>
          </p:cNvPr>
          <p:cNvGrpSpPr/>
          <p:nvPr userDrawn="1"/>
        </p:nvGrpSpPr>
        <p:grpSpPr>
          <a:xfrm>
            <a:off x="9525507" y="1774247"/>
            <a:ext cx="1980000" cy="900000"/>
            <a:chOff x="8338178" y="1784665"/>
            <a:chExt cx="1980000" cy="90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71D0BC-1D69-3545-AFBC-E917998D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3236" y="1978767"/>
              <a:ext cx="729404" cy="511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EE929B-62F1-494F-AD16-D69B8EA82301}"/>
                </a:ext>
              </a:extLst>
            </p:cNvPr>
            <p:cNvSpPr/>
            <p:nvPr/>
          </p:nvSpPr>
          <p:spPr>
            <a:xfrm>
              <a:off x="8338178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866B68-AB08-804C-B3E8-C2CDAF8A596B}"/>
              </a:ext>
            </a:extLst>
          </p:cNvPr>
          <p:cNvGrpSpPr/>
          <p:nvPr userDrawn="1"/>
        </p:nvGrpSpPr>
        <p:grpSpPr>
          <a:xfrm>
            <a:off x="7415861" y="2904757"/>
            <a:ext cx="1980000" cy="900000"/>
            <a:chOff x="1876316" y="5011934"/>
            <a:chExt cx="1980000" cy="900000"/>
          </a:xfrm>
        </p:grpSpPr>
        <p:pic>
          <p:nvPicPr>
            <p:cNvPr id="61" name="Picture 4" descr="Gordon Food Service - Wikipedia">
              <a:extLst>
                <a:ext uri="{FF2B5EF4-FFF2-40B4-BE49-F238E27FC236}">
                  <a16:creationId xmlns:a16="http://schemas.microsoft.com/office/drawing/2014/main" id="{ECCC7B53-0895-B24B-B000-D8B6AA128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821" y="5226788"/>
              <a:ext cx="1410991" cy="47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05D028-6D82-2549-B43B-E60531B39DFD}"/>
                </a:ext>
              </a:extLst>
            </p:cNvPr>
            <p:cNvSpPr/>
            <p:nvPr/>
          </p:nvSpPr>
          <p:spPr>
            <a:xfrm>
              <a:off x="1876316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92D682-653F-894F-8189-7A1CEBAB2DD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67" name="Slide Number Placeholder 1">
            <a:extLst>
              <a:ext uri="{FF2B5EF4-FFF2-40B4-BE49-F238E27FC236}">
                <a16:creationId xmlns:a16="http://schemas.microsoft.com/office/drawing/2014/main" id="{4F8F3E3B-4264-A641-B6C4-0EC89074F9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AB413-5586-2543-BDC1-57E8167FF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8387A4-AF1D-374C-83BF-8FF48A38EA43}"/>
              </a:ext>
            </a:extLst>
          </p:cNvPr>
          <p:cNvSpPr txBox="1"/>
          <p:nvPr userDrawn="1"/>
        </p:nvSpPr>
        <p:spPr>
          <a:xfrm>
            <a:off x="597779" y="2141670"/>
            <a:ext cx="4202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500" b="1">
                <a:latin typeface="Space Grotesk" pitchFamily="2" charset="77"/>
                <a:cs typeface="Space Grotesk" pitchFamily="2" charset="77"/>
              </a:rPr>
              <a:t>Who we’re </a:t>
            </a:r>
            <a:br>
              <a:rPr lang="en-US" sz="3500" b="1">
                <a:latin typeface="Space Grotesk" pitchFamily="2" charset="77"/>
                <a:cs typeface="Space Grotesk" pitchFamily="2" charset="77"/>
              </a:rPr>
            </a:br>
            <a:r>
              <a:rPr lang="en-US" sz="3500" b="1">
                <a:latin typeface="Space Grotesk" pitchFamily="2" charset="77"/>
                <a:cs typeface="Space Grotesk" pitchFamily="2" charset="77"/>
              </a:rPr>
              <a:t>working with</a:t>
            </a:r>
          </a:p>
          <a:p>
            <a:endParaRPr lang="en-C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4CF332-6A53-E54C-90BC-6742335B7E9E}"/>
              </a:ext>
            </a:extLst>
          </p:cNvPr>
          <p:cNvSpPr txBox="1"/>
          <p:nvPr userDrawn="1"/>
        </p:nvSpPr>
        <p:spPr>
          <a:xfrm>
            <a:off x="597779" y="3429000"/>
            <a:ext cx="4202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partner with some of the world’s most pioneering procurement teams to help them unlock their true potential 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through better sourcing experiences.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sz="1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876BAE87-1417-A84D-BF99-13CE359F92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DO NOT SEND!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FE0F7-9A67-CF47-9C9E-3DBF4376D971}"/>
              </a:ext>
            </a:extLst>
          </p:cNvPr>
          <p:cNvGrpSpPr/>
          <p:nvPr userDrawn="1"/>
        </p:nvGrpSpPr>
        <p:grpSpPr>
          <a:xfrm>
            <a:off x="9608543" y="2904757"/>
            <a:ext cx="1980000" cy="900000"/>
            <a:chOff x="8338178" y="2860421"/>
            <a:chExt cx="1980000" cy="900000"/>
          </a:xfrm>
        </p:grpSpPr>
        <p:pic>
          <p:nvPicPr>
            <p:cNvPr id="30" name="Picture 6" descr="Home - Stadler">
              <a:extLst>
                <a:ext uri="{FF2B5EF4-FFF2-40B4-BE49-F238E27FC236}">
                  <a16:creationId xmlns:a16="http://schemas.microsoft.com/office/drawing/2014/main" id="{4D77B749-474B-4044-B065-BA2D0DFC0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3" b="40302"/>
            <a:stretch/>
          </p:blipFill>
          <p:spPr bwMode="auto">
            <a:xfrm>
              <a:off x="8421214" y="3193152"/>
              <a:ext cx="1813928" cy="234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7A8149-372C-3B4E-9D4C-37917A12A394}"/>
                </a:ext>
              </a:extLst>
            </p:cNvPr>
            <p:cNvSpPr/>
            <p:nvPr/>
          </p:nvSpPr>
          <p:spPr>
            <a:xfrm>
              <a:off x="8338178" y="2860421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34B74-3250-3D43-A5C8-5AF56423CC9A}"/>
              </a:ext>
            </a:extLst>
          </p:cNvPr>
          <p:cNvGrpSpPr/>
          <p:nvPr userDrawn="1"/>
        </p:nvGrpSpPr>
        <p:grpSpPr>
          <a:xfrm>
            <a:off x="9608543" y="4035267"/>
            <a:ext cx="1980000" cy="900000"/>
            <a:chOff x="8338178" y="5011934"/>
            <a:chExt cx="1980000" cy="900000"/>
          </a:xfrm>
        </p:grpSpPr>
        <p:pic>
          <p:nvPicPr>
            <p:cNvPr id="43" name="Picture 2" descr="HaslerRail - Netherlands - DAHLRAIL">
              <a:extLst>
                <a:ext uri="{FF2B5EF4-FFF2-40B4-BE49-F238E27FC236}">
                  <a16:creationId xmlns:a16="http://schemas.microsoft.com/office/drawing/2014/main" id="{085E9EF5-32ED-6F4D-937F-F3364D87DA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3" t="41235" r="15248" b="41419"/>
            <a:stretch/>
          </p:blipFill>
          <p:spPr bwMode="auto">
            <a:xfrm>
              <a:off x="8449602" y="5315956"/>
              <a:ext cx="1757152" cy="29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CE7874-0BD6-1B44-9928-347DABF08E14}"/>
                </a:ext>
              </a:extLst>
            </p:cNvPr>
            <p:cNvSpPr/>
            <p:nvPr/>
          </p:nvSpPr>
          <p:spPr>
            <a:xfrm>
              <a:off x="8338178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8899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630" y="1235677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</a:t>
            </a:r>
            <a:br>
              <a:rPr lang="en-US"/>
            </a:br>
            <a:r>
              <a:rPr lang="en-US"/>
              <a:t>big point.</a:t>
            </a:r>
          </a:p>
          <a:p>
            <a:pPr lvl="0"/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898CC7-8C3B-764A-82C6-C7D64F5A6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F389C46-01B2-D747-9EEF-04FF6BE40B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75BD7-F3C7-1B4A-9EA3-650ADAAAF77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212507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61862A-8F55-C14B-BC64-60A64E268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9500487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oint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C8AD21-175C-8F43-896C-5CC9AB02C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61862A-8F55-C14B-BC64-60A64E268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98514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with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88186D-0538-9948-82D5-8A99F06A9F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58FB44-24E6-C942-9ED7-D922F9B21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154DCA8-BE8E-9142-B900-0AA464FF1F6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431DB-C85D-024E-926D-655B67A03692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7815297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with Hea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7713390-BE64-5A4F-8A32-24A5C7E2D5E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BA455-77A1-C649-82B1-A53C9E2AC9E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B09843-59BF-704A-B4E4-8765A32A4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CEF63C-A373-E14C-9AFF-5ACE5BF2BB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1FEC-DD48-F447-978B-7F99357C65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</p:spTree>
    <p:extLst>
      <p:ext uri="{BB962C8B-B14F-4D97-AF65-F5344CB8AC3E}">
        <p14:creationId xmlns:p14="http://schemas.microsoft.com/office/powerpoint/2010/main" val="2277183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D0297BF-19DC-D148-8F56-19E52DBEF64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63A50-981C-B742-9481-ACB40F0827F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76859-F23C-AD44-824E-4BFF09A4DC65}"/>
              </a:ext>
            </a:extLst>
          </p:cNvPr>
          <p:cNvSpPr/>
          <p:nvPr userDrawn="1"/>
        </p:nvSpPr>
        <p:spPr>
          <a:xfrm>
            <a:off x="704779" y="417897"/>
            <a:ext cx="1239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30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4E618-ED98-EB47-B14F-A9965D1EB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4221" y="1050265"/>
            <a:ext cx="522732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quote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817B04-D652-464D-8E97-5DB235D5558F}"/>
              </a:ext>
            </a:extLst>
          </p:cNvPr>
          <p:cNvSpPr/>
          <p:nvPr userDrawn="1"/>
        </p:nvSpPr>
        <p:spPr>
          <a:xfrm>
            <a:off x="7586455" y="1255993"/>
            <a:ext cx="3469570" cy="3433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ysClr val="windowText" lastClr="000000"/>
                </a:solidFill>
              </a:rPr>
              <a:t>Please insert your image here, and then crop it to this shape, adding a black border with a width of 2pt. 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0AB5B9-EF8C-5D43-8C8A-1715DD48D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46D7E-621F-4143-94C5-C69FEB12CC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10655" y="4855991"/>
            <a:ext cx="3221169" cy="64376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8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Person Person, </a:t>
            </a:r>
            <a:br>
              <a:rPr lang="en-US"/>
            </a:br>
            <a:r>
              <a:rPr lang="en-US"/>
              <a:t>Role Role</a:t>
            </a:r>
          </a:p>
        </p:txBody>
      </p:sp>
    </p:spTree>
    <p:extLst>
      <p:ext uri="{BB962C8B-B14F-4D97-AF65-F5344CB8AC3E}">
        <p14:creationId xmlns:p14="http://schemas.microsoft.com/office/powerpoint/2010/main" val="4033326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BC7EF68-EFAA-4242-9D00-0476116C5B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0335" y="1006722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short quote.</a:t>
            </a:r>
          </a:p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03478D-CEA0-DB42-B969-8CA945E60A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5605" y="5728950"/>
            <a:ext cx="4910591" cy="64376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000" b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- Person Person, Role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624B48-F860-5F4F-A6BE-4310C82B2AA5}"/>
              </a:ext>
            </a:extLst>
          </p:cNvPr>
          <p:cNvSpPr/>
          <p:nvPr userDrawn="1"/>
        </p:nvSpPr>
        <p:spPr>
          <a:xfrm>
            <a:off x="704779" y="417897"/>
            <a:ext cx="1239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6000">
              <a:solidFill>
                <a:schemeClr val="tx1"/>
              </a:solidFill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0B89AB2-2C04-7E48-A32A-349DB4F7B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B04EEDA-60BF-944C-93AC-BBD6B039D4C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1F926-A4C5-1242-AA52-EF78E9900E3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493489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9B206C3-882E-E24E-BEB4-FBFFA5681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D334D41-D23F-954D-AD4D-92E89B52EF47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259CE-6B16-C846-B6A2-FA1D45811D7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E065A-D72F-C04D-A74F-34B03F51AD14}"/>
              </a:ext>
            </a:extLst>
          </p:cNvPr>
          <p:cNvSpPr/>
          <p:nvPr userDrawn="1"/>
        </p:nvSpPr>
        <p:spPr>
          <a:xfrm>
            <a:off x="704779" y="417897"/>
            <a:ext cx="1239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60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4466CD7-65E8-C743-A6CD-26C7625C3C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0335" y="1006722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long quote.</a:t>
            </a:r>
          </a:p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ED34-8A74-8F48-9FA2-3BE4C424BB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4501" y="5728950"/>
            <a:ext cx="4771695" cy="64376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0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- Person Person, Role</a:t>
            </a:r>
          </a:p>
        </p:txBody>
      </p:sp>
    </p:spTree>
    <p:extLst>
      <p:ext uri="{BB962C8B-B14F-4D97-AF65-F5344CB8AC3E}">
        <p14:creationId xmlns:p14="http://schemas.microsoft.com/office/powerpoint/2010/main" val="3968449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an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85B452CA-8AAC-3B45-AEF8-EBE3C494536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338969" y="5012424"/>
            <a:ext cx="1589008" cy="61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CH"/>
              <a:t>Client logo</a:t>
            </a:r>
          </a:p>
        </p:txBody>
      </p:sp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109871-BD31-BD41-B957-0DD784300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D14BFAA-B211-B345-98D7-46CC9836C8B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395C8-9987-0340-8351-1FB696CA26D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52C6E-0DE9-F249-86C8-F9016866C2BA}"/>
              </a:ext>
            </a:extLst>
          </p:cNvPr>
          <p:cNvSpPr/>
          <p:nvPr userDrawn="1"/>
        </p:nvSpPr>
        <p:spPr>
          <a:xfrm>
            <a:off x="704779" y="417897"/>
            <a:ext cx="1239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300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D35115B-42D2-D641-9969-5B4ED0369E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4221" y="1050265"/>
            <a:ext cx="522732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quote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F9D443-A8C4-7148-971D-28EC4D4B1DB5}"/>
              </a:ext>
            </a:extLst>
          </p:cNvPr>
          <p:cNvSpPr/>
          <p:nvPr userDrawn="1"/>
        </p:nvSpPr>
        <p:spPr>
          <a:xfrm>
            <a:off x="7687592" y="1230923"/>
            <a:ext cx="2891761" cy="28617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ysClr val="windowText" lastClr="000000"/>
                </a:solidFill>
              </a:rPr>
              <a:t>Please insert your image here, and then crop it to this shape, adding a black border with a width of 2pt.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770C67-EB7D-704D-8E2F-264A1A0BBC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87592" y="4397625"/>
            <a:ext cx="2891761" cy="44640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Person Person,</a:t>
            </a:r>
          </a:p>
          <a:p>
            <a:pPr lvl="0"/>
            <a:r>
              <a:rPr lang="en-US"/>
              <a:t>Role Role </a:t>
            </a:r>
          </a:p>
        </p:txBody>
      </p:sp>
    </p:spTree>
    <p:extLst>
      <p:ext uri="{BB962C8B-B14F-4D97-AF65-F5344CB8AC3E}">
        <p14:creationId xmlns:p14="http://schemas.microsoft.com/office/powerpoint/2010/main" val="15831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53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llustrat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A60A-4C8E-3D46-BDDA-31A1C4B23B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09AD900-956B-DF4C-81AD-7EF803E4317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413D-B1A3-D543-A4AF-31C9868AFB6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0A4409-57A1-5447-A814-D6385D267A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7"/>
            <a:ext cx="3823677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B753CE-C918-B64B-B9B8-91A27760E0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4321864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12374596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701216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4" y="2131559"/>
            <a:ext cx="9560956" cy="3538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09FB4E-E623-634E-A619-4218E5556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4" y="622058"/>
            <a:ext cx="9560956" cy="128358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 </a:t>
            </a:r>
          </a:p>
        </p:txBody>
      </p:sp>
    </p:spTree>
    <p:extLst>
      <p:ext uri="{BB962C8B-B14F-4D97-AF65-F5344CB8AC3E}">
        <p14:creationId xmlns:p14="http://schemas.microsoft.com/office/powerpoint/2010/main" val="4363320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2" y="1911155"/>
            <a:ext cx="9560956" cy="37938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C212ACE-6CDC-4941-AFDC-332D1063C1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63F97C-6AE2-B74B-9463-367FBEE117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158391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9E11DA-0CC8-5D45-8D66-CEDF010AC4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C03C230-C610-2A40-912E-9D883DA2DC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942305-6886-3747-B51B-E5E5EC084CF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D08D576-0B2C-F74D-8527-C8D439DD86D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B11C095-43FE-564C-A018-A8112A506B5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873A073-3E4F-3948-BB4F-D5C2B547918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D577004-57C9-0740-8C24-4BD09662B597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6946CD9-BC6F-C546-A974-46D06E8526F6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6635013-F00A-C44C-B082-C7A8AC153A4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5D01174-F6D6-D842-9A76-13F8F611FE3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927103D-2C7B-F447-B0AB-706248A204B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C3D4AD6-1371-9040-8292-3E2FAEBEF43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402BA5C-5C46-B94C-9679-4FF84DE8A87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6DAEB5F-4F99-904A-A63C-7A5A74B9EB66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123943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C32D7-ED35-514A-AD4D-50DE578491D8}"/>
              </a:ext>
            </a:extLst>
          </p:cNvPr>
          <p:cNvSpPr txBox="1"/>
          <p:nvPr userDrawn="1"/>
        </p:nvSpPr>
        <p:spPr>
          <a:xfrm>
            <a:off x="3334871" y="14522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622DC039-2CA3-1642-88BF-97EBEF10C783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895411" y="1946826"/>
            <a:ext cx="10401178" cy="421591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Table, chart, graph, go crazy! The space is yours.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5895B-6551-8F49-8B0F-1545BBBD9C98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B4264C-E0D2-8B48-B4B5-000B75ABB9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FEADB0F-428A-ED48-B17C-1DF39F1C9D7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24321355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74ED092-BB6C-9443-9A6B-470C69E97D5C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895411" y="2157046"/>
            <a:ext cx="10401178" cy="398926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Table, chart, graph, go crazy! The space is yours.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D43F6E7-AA2F-DA4E-ACB6-4B571795D5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ECBDE46-A275-284B-BAAD-0DAB065B4A1D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F17C320-DA21-6645-86B9-DEF5598A0E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393A-779A-4146-8318-A1EF6822EED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0006030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B17197C-49C5-AA42-89CA-23C236F4B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658635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6C57D5-4153-4D47-9D18-922071DE0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658635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34411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2531DD-595E-3643-A73A-E094B3D26B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99190"/>
            <a:ext cx="3093533" cy="19526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42886A-9237-C945-AE37-922AB6DF5C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496589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3222835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63958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B40FA1-6662-504F-9A6C-898133D41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334627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63958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90F455-7B2F-3845-8F67-D8BBCD30FE4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334627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D92FD9-4C2D-1045-BFDA-E8588BD4E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009ACF8-2894-5547-97D4-B47AE69C3AF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4E43-42BE-CB40-BD5E-BC6650AB27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1FC1FCC-85F7-9D4F-90A1-32FF1C9BB0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2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63958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B40FA1-6662-504F-9A6C-898133D41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334627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D92FD9-4C2D-1045-BFDA-E8588BD4E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009ACF8-2894-5547-97D4-B47AE69C3AF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4E43-42BE-CB40-BD5E-BC6650AB27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0063CD6-D3B8-E346-9CD6-6E37695A99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7A6CD16-8A39-EC42-AB37-C577F2BB47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B9AB16-335D-D041-B231-8B9D97587A0B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63958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8DE8021-F486-C346-BD5A-40877A4146E5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334627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2674661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4A11A5-9106-9848-894A-CDA2C3C29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D7EC6A9-5D80-6242-9B67-4BC844CD89E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C48522-5C0E-6E4E-841E-038E775ACFD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8E31514-46B6-3F4E-A619-C32CE21ADD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1254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3CD23AD-DA7A-7542-AAF5-31E0965C257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82802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11ECB0-F4C8-4944-941E-3C97CF99E45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85382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BFC6684-82AC-EC46-8C8D-5FE003664A6C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074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949E04B-BAA2-8849-A849-C259BB70AD5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479654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CAF8EAC-56BC-B942-9D52-1DAE5735FB6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873925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C10256E-EDCF-F949-8213-7ED58EB9BEC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876505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2504193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82802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85382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074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479654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873925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876505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4A11A5-9106-9848-894A-CDA2C3C29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D7EC6A9-5D80-6242-9B67-4BC844CD89E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6E83A-0096-4E4F-B141-7AC2C97EB2F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9ECA6D-4245-2447-9D50-739C503A4A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17BA486-8645-084F-89F6-D5E74F836C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4473526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30685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38425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324957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332697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721808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729548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AE0D5A-9695-6548-8EA2-CA576E08C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68385402-303B-8B4B-A9DB-693AC39CB9A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D1AFE-EBD2-9245-B74A-5D9AB5F15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DE0D06-1B3A-CE45-BE7C-B6A085222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70A5688-29E2-1A45-B139-07780135FDC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01917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4869BD0-4436-854A-B7CA-32C792A20733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440372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FDC8793-4BC3-374F-92CA-43F7C8E0B3CC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807091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898627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30685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38425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324957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332697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721808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729548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B60E21F-93A3-F24D-A934-E896BAC74DC0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01917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186BA4-9DF3-E946-BF14-F4E05B012A4F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440372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F214938-89BF-7A48-A494-E75260EB883A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807091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AE0D5A-9695-6548-8EA2-CA576E08C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68385402-303B-8B4B-A9DB-693AC39CB9A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9E4C2D9-8766-9F46-912D-0FF5DD89A2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7FEA8-7C43-D042-B28F-CDB6DC0C123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516D75F-1523-3843-BA72-C46DF29BB5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383417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9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9D0906-7E64-D44D-AB91-F505252EB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BF3C599-F916-FE45-A42A-C880B6D6182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9C6C-C22D-8C46-AB44-24ECE8DCBEC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CDD736A-2C7C-C943-9533-130BB884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4269655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lor Se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C3FECD-8840-C542-835F-ED54B6D8F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230594F9-6CD6-A247-A4AE-0D93602320B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50BC3-C61A-8A43-BD7F-0D6D359AE8B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332D8A5-8664-0849-8B89-9381386A33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4F4B3A-FE44-614C-BCD9-AFCD91825E5E}"/>
              </a:ext>
            </a:extLst>
          </p:cNvPr>
          <p:cNvSpPr/>
          <p:nvPr userDrawn="1"/>
        </p:nvSpPr>
        <p:spPr>
          <a:xfrm>
            <a:off x="4470052" y="1975861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EF90DB-9561-2242-9A69-A5346709D671}"/>
              </a:ext>
            </a:extLst>
          </p:cNvPr>
          <p:cNvSpPr/>
          <p:nvPr userDrawn="1"/>
        </p:nvSpPr>
        <p:spPr>
          <a:xfrm>
            <a:off x="8044947" y="1961746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49709-3CC1-B04D-BD0F-C45B9EBFF245}"/>
              </a:ext>
            </a:extLst>
          </p:cNvPr>
          <p:cNvSpPr/>
          <p:nvPr userDrawn="1"/>
        </p:nvSpPr>
        <p:spPr>
          <a:xfrm>
            <a:off x="953855" y="2011466"/>
            <a:ext cx="3193198" cy="4139904"/>
          </a:xfrm>
          <a:prstGeom prst="roundRect">
            <a:avLst>
              <a:gd name="adj" fmla="val 7952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233098D-6130-C046-94DE-5BA1D80C801D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1288277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FAA8E53-EED0-7844-8E80-1B4E15CC2BFD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4812163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8546577D-A408-7444-B969-CA88C5751F5B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8357709" y="2256627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78853FC-1927-BD4A-9209-29939EE73601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1177002" y="2991687"/>
            <a:ext cx="2746904" cy="610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CA90F8E-8F92-1742-ADCB-B891B23C1D8B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693199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CC68C61-DCC6-B446-B24F-0170428391FF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268094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C3E0780-A796-1342-B1B5-74487C82F2A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1178266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3B1A33C-BE3F-CB41-915C-13232F97B8AF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4694463" y="3728527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7B63AF8-6CA2-9B43-B4ED-356C3898817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269358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28634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Colo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BD4AD40-59D2-BB4C-8FBA-057A61215D87}"/>
              </a:ext>
            </a:extLst>
          </p:cNvPr>
          <p:cNvSpPr/>
          <p:nvPr userDrawn="1"/>
        </p:nvSpPr>
        <p:spPr>
          <a:xfrm>
            <a:off x="4470052" y="1975861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62BEE71-A509-E341-92A5-84194277353F}"/>
              </a:ext>
            </a:extLst>
          </p:cNvPr>
          <p:cNvSpPr/>
          <p:nvPr userDrawn="1"/>
        </p:nvSpPr>
        <p:spPr>
          <a:xfrm>
            <a:off x="8044947" y="1961746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00347B-BB4C-2641-89E3-1D0F38FC7664}"/>
              </a:ext>
            </a:extLst>
          </p:cNvPr>
          <p:cNvSpPr/>
          <p:nvPr userDrawn="1"/>
        </p:nvSpPr>
        <p:spPr>
          <a:xfrm>
            <a:off x="953855" y="2011466"/>
            <a:ext cx="3193198" cy="4139904"/>
          </a:xfrm>
          <a:prstGeom prst="roundRect">
            <a:avLst>
              <a:gd name="adj" fmla="val 7952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2CD6E63-80F2-E94F-86F5-847CBDD3D42C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1288277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073F7EE-F571-984A-B469-109B21512875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4812163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0A05082-73B5-644E-B151-028BDF7AA4B5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8357709" y="2256627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C3FECD-8840-C542-835F-ED54B6D8F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230594F9-6CD6-A247-A4AE-0D93602320B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50BC3-C61A-8A43-BD7F-0D6D359AE8B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4DE2EF-297B-C246-87ED-463DE16ED2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5D847A0-2028-A44A-BD33-B4E9A445CA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482A1F5-62E9-8C4C-896A-6606E35CAFF5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1177002" y="2991687"/>
            <a:ext cx="2746904" cy="610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38B61C7-3609-7144-8593-6348D3CE0745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1178266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A5F2A1F-6553-DD4B-A57F-228A3C2100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693199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F874AB0-12F2-4E4F-B65A-9B21DD4192F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4694463" y="3728527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E3F1CEB-B7B2-1945-9712-89126F907C96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268094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1C3536A-E87F-5A47-9C9E-B1590652945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269358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08691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Row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242AF2D-6DE5-2E4F-A181-1232A21EC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302E506B-4057-864D-B4B8-259044B8F9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8E2E91-9F3B-394E-AC01-7CCE9794175B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21DAAA9-5451-0D47-B951-1793E70C0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2CE1DF2-EABA-8749-840D-F058529193D6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5520000" y="1071600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0EF4B4B-F2AB-D946-9AC5-D63E0090C724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5520000" y="2899673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FFEE13A-18B6-5D4A-8A3F-4442F94A0F57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318115" y="977393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3D047A7-AEDB-114A-AE0A-681A71B6951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18114" y="1668629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4C501F7-E887-CE44-BF44-089A4B15DFE4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318115" y="2801867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2D7EC14-AF1E-6143-94B0-1F47448BC5E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318114" y="3493103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129C339-87DC-874D-BAAE-662A21ADCD17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5520000" y="4724147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7494C7B-5131-3742-AF9F-DFFB4D5AE190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6318115" y="4626341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719CBD10-1E48-AF40-9A39-9FA915A1462D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6318114" y="5317577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8E9F510F-47D8-7443-A82E-D3F5395F6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0245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661261-1F69-6047-80C8-DB6301B7A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F0DAC99-74F9-9E4E-9619-0E7EEFED145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32B9F8-7C53-5346-B8B3-1BD2E869F1B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B882B2B-80CE-FB4F-8861-7D7D31BEEFC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5520000" y="1071600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5FF7D9A-421A-8A46-91AB-DF89E117E55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5520000" y="2899673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DC3478B-BAA4-4C44-B5DB-D018EC912CC2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318115" y="977393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1403AD0-D8FC-B44C-801D-98EF6507D25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18114" y="1668629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8437246-DC87-5547-AAA2-302323CD46CA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318115" y="2801867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1E949A2-1AC2-FE4B-AB00-C28CE101C7D0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318114" y="3493103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4276E1A-AB82-9D45-A94B-C53CEABBFA61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5520000" y="4724147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6872BC5-D16E-4845-B7FA-5B1E63210F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6318115" y="4626341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38A7D2F-C7A1-384B-9A38-46F82D0EDC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6318114" y="5317577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1C58A1-3920-AD4B-806C-BBB9C2B406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8"/>
            <a:ext cx="3126199" cy="2337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8317ADE-494A-544D-A049-F18B587EEB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924852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33724371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9E11DA-0CC8-5D45-8D66-CEDF010AC4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C03C230-C610-2A40-912E-9D883DA2DC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942305-6886-3747-B51B-E5E5EC084CF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D08D576-0B2C-F74D-8527-C8D439DD86D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B11C095-43FE-564C-A018-A8112A506B5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873A073-3E4F-3948-BB4F-D5C2B547918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D577004-57C9-0740-8C24-4BD09662B597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6946CD9-BC6F-C546-A974-46D06E8526F6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6635013-F00A-C44C-B082-C7A8AC153A4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5D01174-F6D6-D842-9A76-13F8F611FE3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927103D-2C7B-F447-B0AB-706248A204B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C3D4AD6-1371-9040-8292-3E2FAEBEF43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402BA5C-5C46-B94C-9679-4FF84DE8A87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6DAEB5F-4F99-904A-A63C-7A5A74B9EB66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178168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07CFB4B-91C7-FA44-96B3-D7A85BF198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5BCC07-E440-4E43-8400-20695C0AAE63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3B47B7-B51B-814B-95EA-20263163514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FA3E467-D8BE-FB4E-A89C-B2643EF05F9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85600C-2EE5-3145-A7EF-4DE14660F1A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E29CFBC-F429-2D4C-8CFB-89CE54201E3F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5E53610-30EE-DC4F-88E5-0C623DAF0408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4F60E43-79E8-C641-BA77-6194D85FD26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EC4DFFF-1335-3F42-B3A3-E68B2E0F5793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5BE9AA-6CAA-4C45-908D-C2C9166A797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D9907B-BB63-5A43-9BDF-A0842123CFB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668700A-1D63-3845-BAA5-F7CA4C0106F3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BF4A3DC-873D-BE43-8F17-5A1F0411F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36813445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Rows and 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26595A-D163-6A41-9F55-2374CC389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8F550F2-79CB-8445-9349-E58BACE2A97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21001-9644-EA4A-9060-CD079B370F1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20DB963-418F-C347-9030-516AF9C29C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2394FF4-F005-214B-8529-38820D7FB2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785C3BDA-E3D6-C64D-977E-19FC4F00577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00642" y="211687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6C34C6F-3E5C-FF46-8886-300586FBA54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00642" y="3529208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1F8BA47-64D9-8849-BDC0-F480CEAAFF5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00642" y="499862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9055C84A-F572-7944-8C7F-6A5A926574A5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089983" y="2059719"/>
            <a:ext cx="5518269" cy="4120373"/>
          </a:xfrm>
          <a:prstGeom prst="rect">
            <a:avLst/>
          </a:prstGeom>
          <a:solidFill>
            <a:srgbClr val="9D53F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pace Grotesk" pitchFamily="2" charset="77"/>
                <a:ea typeface="Helvetica Neue Thin" panose="020B0403020202020204" pitchFamily="34" charset="0"/>
                <a:cs typeface="Space Grotesk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Picture/figure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F8270AA-731F-0645-A39C-2090FFB14DB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1405277" y="205971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D0C3B5A3-CE35-2345-B6DA-AB936DBD8C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405277" y="272234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86744E5-F7E9-1D4A-A270-11E693F935CC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405277" y="3476523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4885B17-14FD-C24B-A7CC-BF723927ED8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05277" y="4137482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6606422-8D54-1A43-929D-DF8675A00F2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405277" y="494146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DA372A6-E6AE-374A-B266-46D3F10EC8B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405277" y="560409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07759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Rows and 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26595A-D163-6A41-9F55-2374CC389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8F550F2-79CB-8445-9349-E58BACE2A97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21001-9644-EA4A-9060-CD079B370F1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785C3BDA-E3D6-C64D-977E-19FC4F00577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00642" y="211687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6C34C6F-3E5C-FF46-8886-300586FBA54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00642" y="3529208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1F8BA47-64D9-8849-BDC0-F480CEAAFF5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00642" y="499862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9055C84A-F572-7944-8C7F-6A5A926574A5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089983" y="2059719"/>
            <a:ext cx="5518269" cy="4120373"/>
          </a:xfrm>
          <a:prstGeom prst="rect">
            <a:avLst/>
          </a:prstGeom>
          <a:solidFill>
            <a:srgbClr val="9D53F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pace Grotesk" pitchFamily="2" charset="77"/>
                <a:ea typeface="Helvetica Neue Thin" panose="020B0403020202020204" pitchFamily="34" charset="0"/>
                <a:cs typeface="Space Grotesk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Picture/figure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F8270AA-731F-0645-A39C-2090FFB14DB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1405277" y="205971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D0C3B5A3-CE35-2345-B6DA-AB936DBD8C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405277" y="272234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86744E5-F7E9-1D4A-A270-11E693F935CC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405277" y="3476523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4885B17-14FD-C24B-A7CC-BF723927ED8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05277" y="4137482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6606422-8D54-1A43-929D-DF8675A00F2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405277" y="494146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DA372A6-E6AE-374A-B266-46D3F10EC8B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405277" y="560409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A2814E9-BBA8-984A-9955-D95884809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66493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Short 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F4C335-3962-9542-BC36-D63120624E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DB60EA4-63A1-DD4A-A870-A1ED8884724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A18DA3B-51A8-B644-BEE0-5647DB8984FD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971583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9522F-5029-BD4B-9FE7-0604E6BADF8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EE1128A-3697-2140-A010-55D1531094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7" y="2150627"/>
            <a:ext cx="3707960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3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7D8229-03CF-E545-8B0B-2F6703AC89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5" y="2525697"/>
            <a:ext cx="4376265" cy="24861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4199697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hort Body Cop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CDBDD4-180B-7F49-A2EF-DFBEF98A18F2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1085094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3F96C4-ABA1-A44C-AACA-351D8F547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B13FA134-A325-364D-BFBC-2D6EBAAE22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C1B8-43F8-3944-898C-0D00D42C229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6CF35F-FE5F-BB43-AFAA-90411B54FE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1793106"/>
            <a:ext cx="4546308" cy="315841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headline. </a:t>
            </a:r>
          </a:p>
        </p:txBody>
      </p:sp>
    </p:spTree>
    <p:extLst>
      <p:ext uri="{BB962C8B-B14F-4D97-AF65-F5344CB8AC3E}">
        <p14:creationId xmlns:p14="http://schemas.microsoft.com/office/powerpoint/2010/main" val="181250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AD207C-A473-7C4A-86DE-AD736C1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3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97274D-FD43-9E40-B172-F42B9C2DC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319D48F-37B2-A94D-9977-CC2C06C60C5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CD48-C610-274D-997F-9D24091790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3764906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 of 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увати 42">
            <a:extLst>
              <a:ext uri="{FF2B5EF4-FFF2-40B4-BE49-F238E27FC236}">
                <a16:creationId xmlns:a16="http://schemas.microsoft.com/office/drawing/2014/main" id="{0DA54922-7C9E-D84D-B0F6-D2F44470BBE4}"/>
              </a:ext>
            </a:extLst>
          </p:cNvPr>
          <p:cNvGrpSpPr/>
          <p:nvPr userDrawn="1"/>
        </p:nvGrpSpPr>
        <p:grpSpPr>
          <a:xfrm>
            <a:off x="617695" y="2092148"/>
            <a:ext cx="6697505" cy="3613895"/>
            <a:chOff x="573741" y="1929652"/>
            <a:chExt cx="5673869" cy="3613895"/>
          </a:xfrm>
        </p:grpSpPr>
        <p:sp>
          <p:nvSpPr>
            <p:cNvPr id="10" name="Прямокутник: округлені кути 40">
              <a:extLst>
                <a:ext uri="{FF2B5EF4-FFF2-40B4-BE49-F238E27FC236}">
                  <a16:creationId xmlns:a16="http://schemas.microsoft.com/office/drawing/2014/main" id="{8A44C583-F265-1247-A1B6-D1AC05914514}"/>
                </a:ext>
              </a:extLst>
            </p:cNvPr>
            <p:cNvSpPr/>
            <p:nvPr/>
          </p:nvSpPr>
          <p:spPr>
            <a:xfrm>
              <a:off x="573741" y="4350122"/>
              <a:ext cx="3922056" cy="1193425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uk-U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3" name="Групувати 30">
              <a:extLst>
                <a:ext uri="{FF2B5EF4-FFF2-40B4-BE49-F238E27FC236}">
                  <a16:creationId xmlns:a16="http://schemas.microsoft.com/office/drawing/2014/main" id="{EC1686A4-B934-8043-BB38-8ED77B311CCC}"/>
                </a:ext>
              </a:extLst>
            </p:cNvPr>
            <p:cNvGrpSpPr/>
            <p:nvPr/>
          </p:nvGrpSpPr>
          <p:grpSpPr>
            <a:xfrm>
              <a:off x="573741" y="1929652"/>
              <a:ext cx="5673869" cy="3044480"/>
              <a:chOff x="573741" y="1929652"/>
              <a:chExt cx="5673869" cy="3044480"/>
            </a:xfrm>
          </p:grpSpPr>
          <p:pic>
            <p:nvPicPr>
              <p:cNvPr id="25" name="Рисунок 28">
                <a:extLst>
                  <a:ext uri="{FF2B5EF4-FFF2-40B4-BE49-F238E27FC236}">
                    <a16:creationId xmlns:a16="http://schemas.microsoft.com/office/drawing/2014/main" id="{52A2C606-D146-3E48-89AB-9B845B968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3245" y="2553819"/>
                <a:ext cx="964365" cy="2209804"/>
              </a:xfrm>
              <a:prstGeom prst="rect">
                <a:avLst/>
              </a:prstGeom>
            </p:spPr>
          </p:pic>
          <p:sp>
            <p:nvSpPr>
              <p:cNvPr id="14" name="Прямокутник: округлені кути 21">
                <a:extLst>
                  <a:ext uri="{FF2B5EF4-FFF2-40B4-BE49-F238E27FC236}">
                    <a16:creationId xmlns:a16="http://schemas.microsoft.com/office/drawing/2014/main" id="{78F3DC59-3000-5D43-A039-72CE50CFA81D}"/>
                  </a:ext>
                </a:extLst>
              </p:cNvPr>
              <p:cNvSpPr/>
              <p:nvPr/>
            </p:nvSpPr>
            <p:spPr>
              <a:xfrm>
                <a:off x="573741" y="1929652"/>
                <a:ext cx="3922056" cy="1070161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" name="Прямокутник: округлені кути 39">
                <a:extLst>
                  <a:ext uri="{FF2B5EF4-FFF2-40B4-BE49-F238E27FC236}">
                    <a16:creationId xmlns:a16="http://schemas.microsoft.com/office/drawing/2014/main" id="{A82B0120-41E3-8343-AA90-CC48C1746471}"/>
                  </a:ext>
                </a:extLst>
              </p:cNvPr>
              <p:cNvSpPr/>
              <p:nvPr/>
            </p:nvSpPr>
            <p:spPr>
              <a:xfrm>
                <a:off x="573741" y="3139887"/>
                <a:ext cx="3922056" cy="1070161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3" name="Rounded Rectangle 35">
                <a:extLst>
                  <a:ext uri="{FF2B5EF4-FFF2-40B4-BE49-F238E27FC236}">
                    <a16:creationId xmlns:a16="http://schemas.microsoft.com/office/drawing/2014/main" id="{B7001FF7-1260-D543-8DB5-07B99945B53C}"/>
                  </a:ext>
                </a:extLst>
              </p:cNvPr>
              <p:cNvSpPr/>
              <p:nvPr/>
            </p:nvSpPr>
            <p:spPr>
              <a:xfrm>
                <a:off x="4814402" y="3412824"/>
                <a:ext cx="791514" cy="496909"/>
              </a:xfrm>
              <a:prstGeom prst="roundRect">
                <a:avLst>
                  <a:gd name="adj" fmla="val 10929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CH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pace Grotesk"/>
                    <a:ea typeface="+mn-ea"/>
                    <a:cs typeface="+mn-cs"/>
                    <a:sym typeface="Arial"/>
                  </a:rPr>
                  <a:t>to</a:t>
                </a: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24" name="Рисунок 27">
                <a:extLst>
                  <a:ext uri="{FF2B5EF4-FFF2-40B4-BE49-F238E27FC236}">
                    <a16:creationId xmlns:a16="http://schemas.microsoft.com/office/drawing/2014/main" id="{4F602F35-0957-2147-8CCF-5E7CC418B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370" y="2385732"/>
                <a:ext cx="1121101" cy="2588400"/>
              </a:xfrm>
              <a:prstGeom prst="rect">
                <a:avLst/>
              </a:prstGeom>
            </p:spPr>
          </p:pic>
        </p:grp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2686586-BA66-5943-A3DB-1D58F737924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433289" y="2329473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1507563-F6D8-7747-A432-E7F66FF0DC23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377987" y="3534931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DBC2879-C335-EB4D-AB1E-2F55E9E74A4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369745" y="4829940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EBC6AB8-265A-6446-A267-692DD124F899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581438" y="2276575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... goal of going through topic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9DB84BE-71F1-384F-8194-4DF27BD5BB1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581438" y="3551219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… goal of going through topic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13902DD-2B35-F94B-B89F-E8E8CE1FFD5C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581438" y="4853423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… goal of going through topic</a:t>
            </a:r>
          </a:p>
        </p:txBody>
      </p:sp>
      <p:pic>
        <p:nvPicPr>
          <p:cNvPr id="39" name="Picture 3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DAE9BEB-3315-404A-859A-960DDF3BC3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4775" y="2261488"/>
            <a:ext cx="720000" cy="72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521C42-7DAF-D444-9F85-68ACF076EE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31713">
            <a:off x="618775" y="3496112"/>
            <a:ext cx="792000" cy="792000"/>
          </a:xfrm>
          <a:prstGeom prst="rect">
            <a:avLst/>
          </a:prstGeom>
        </p:spPr>
      </p:pic>
      <p:pic>
        <p:nvPicPr>
          <p:cNvPr id="41" name="Picture 40" descr="A picture containing text, silhouette, clipart&#10;&#10;Description automatically generated">
            <a:extLst>
              <a:ext uri="{FF2B5EF4-FFF2-40B4-BE49-F238E27FC236}">
                <a16:creationId xmlns:a16="http://schemas.microsoft.com/office/drawing/2014/main" id="{DDB670D6-B23D-D046-A30B-2FEF9E7043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3536" y="4757940"/>
            <a:ext cx="720000" cy="7200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7A4461-ED72-624B-BF66-A36415B551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3AD920CF-41FA-C841-BA25-845D3D29825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FC375-D265-F443-8C89-A09E5BE32F0F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422D7E2-61F0-854F-BA10-0A9316BB4E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178285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446C6F2-5ABA-4545-AB29-54FC5EB40834}"/>
              </a:ext>
            </a:extLst>
          </p:cNvPr>
          <p:cNvSpPr/>
          <p:nvPr/>
        </p:nvSpPr>
        <p:spPr>
          <a:xfrm>
            <a:off x="5301187" y="1864837"/>
            <a:ext cx="1378250" cy="132290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926D63-C1F8-F148-90BD-2C16DE92BA7C}"/>
              </a:ext>
            </a:extLst>
          </p:cNvPr>
          <p:cNvCxnSpPr/>
          <p:nvPr userDrawn="1"/>
        </p:nvCxnSpPr>
        <p:spPr>
          <a:xfrm>
            <a:off x="800100" y="1693566"/>
            <a:ext cx="428337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143EC1-BC19-964A-A8D5-0D86AB5604DA}"/>
              </a:ext>
            </a:extLst>
          </p:cNvPr>
          <p:cNvCxnSpPr/>
          <p:nvPr userDrawn="1"/>
        </p:nvCxnSpPr>
        <p:spPr>
          <a:xfrm>
            <a:off x="6838480" y="1686842"/>
            <a:ext cx="428337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A5A30-620F-8245-8A52-65BF32F46806}"/>
              </a:ext>
            </a:extLst>
          </p:cNvPr>
          <p:cNvCxnSpPr>
            <a:cxnSpLocks/>
          </p:cNvCxnSpPr>
          <p:nvPr userDrawn="1"/>
        </p:nvCxnSpPr>
        <p:spPr>
          <a:xfrm>
            <a:off x="5083471" y="1693566"/>
            <a:ext cx="906841" cy="1534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0985BA-DED9-F34A-A209-DD8EF7018613}"/>
              </a:ext>
            </a:extLst>
          </p:cNvPr>
          <p:cNvCxnSpPr>
            <a:cxnSpLocks/>
          </p:cNvCxnSpPr>
          <p:nvPr userDrawn="1"/>
        </p:nvCxnSpPr>
        <p:spPr>
          <a:xfrm flipV="1">
            <a:off x="5956137" y="1685996"/>
            <a:ext cx="882343" cy="1610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8DC21F-D14B-3E44-8444-972A46B605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2716" y="2105087"/>
            <a:ext cx="906841" cy="8424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759535-5927-EF44-B589-E32D562DF059}"/>
              </a:ext>
            </a:extLst>
          </p:cNvPr>
          <p:cNvSpPr txBox="1"/>
          <p:nvPr userDrawn="1"/>
        </p:nvSpPr>
        <p:spPr>
          <a:xfrm>
            <a:off x="686180" y="1711036"/>
            <a:ext cx="4528034" cy="44319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has embarked on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digital Procurement transformation journey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and identified key gaps in foundational capabilities and inefficiencies it wants to close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High level gaps in the current state include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Lack of Procurement Systems &amp; Investments 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Limited Analytics and Reporting Tools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Non-standard Manual Processes (powered by Excel &amp; E-Mail)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Multiple Data Sources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aims to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increase the impact of the procurement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organization,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realize greater efficiencies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,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improve the overall data quality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and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reduced time and effort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for its team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is looking for a set of tools that drive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broad user adoption across spend categories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though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user centric and intuitive UX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combined with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powerful yet easy-to-use features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Sourcing capabilities should utilize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best practice processes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that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drive standardization and knowledge management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enabling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advanced optimization &amp; negotiation capabilities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that improve savings delivery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B0FD7-F829-7347-A5E4-9BA199A4B83E}"/>
              </a:ext>
            </a:extLst>
          </p:cNvPr>
          <p:cNvSpPr txBox="1"/>
          <p:nvPr userDrawn="1"/>
        </p:nvSpPr>
        <p:spPr>
          <a:xfrm>
            <a:off x="6759742" y="1711036"/>
            <a:ext cx="4695316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Archlet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is a Zurich-based software company that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solves critical steps in the sourcing process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with the help of mathematical optimization algorithms and machine learning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Our strong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focus on smart &amp; impactful capabilities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delivered through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modern &amp; intuitive user interface/experience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drives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group wide adoption 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We empower </a:t>
            </a: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to make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holistic sourcing decisions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that consider all relevant commercial &amp; non-cost parameters like sustainability, risk &amp; supplier performance scores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spending less time on manual Excel analysis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Archlet is the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central knowledge hub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for your sourcing data where decisions are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internally shared and communicated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learnings from past events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are built into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future recommendations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We are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category agnostic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and supports use cases across raw materials, packaging, logistics, MRO and other indirect categories like consulting, marketing or facility management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Together we can drive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process standardization &amp; efficiency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, a more holistic approach to sourcing and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improved savings</a:t>
            </a: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A5C79F-4F12-954C-937E-3D611343E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F4562985-F283-434B-924D-2DE2FD6D50C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F5B841-A194-CF47-9045-0652951C170F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8CCC573-6884-DB4E-BB36-E143E9DAAE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EXECUTIVE SUMMARY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6B2B60A-81AE-5F4B-8B54-50FDB3A1D2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0642" y="986264"/>
            <a:ext cx="9699121" cy="48333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Empower [CLIENT] to make better sourcing decisions faster.</a:t>
            </a:r>
          </a:p>
        </p:txBody>
      </p:sp>
    </p:spTree>
    <p:extLst>
      <p:ext uri="{BB962C8B-B14F-4D97-AF65-F5344CB8AC3E}">
        <p14:creationId xmlns:p14="http://schemas.microsoft.com/office/powerpoint/2010/main" val="18570503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7A929CD-259C-5E4D-A467-C7353F30146F}"/>
              </a:ext>
            </a:extLst>
          </p:cNvPr>
          <p:cNvSpPr/>
          <p:nvPr userDrawn="1"/>
        </p:nvSpPr>
        <p:spPr>
          <a:xfrm>
            <a:off x="662100" y="3437443"/>
            <a:ext cx="11059997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C6964EE-3F23-7346-80FD-3AE99D8321CB}"/>
              </a:ext>
            </a:extLst>
          </p:cNvPr>
          <p:cNvSpPr/>
          <p:nvPr userDrawn="1"/>
        </p:nvSpPr>
        <p:spPr>
          <a:xfrm>
            <a:off x="643591" y="4760947"/>
            <a:ext cx="11059998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EBD2C7-E706-0B46-A976-DB6A4BA35C5B}"/>
              </a:ext>
            </a:extLst>
          </p:cNvPr>
          <p:cNvSpPr/>
          <p:nvPr userDrawn="1"/>
        </p:nvSpPr>
        <p:spPr>
          <a:xfrm>
            <a:off x="681489" y="2072521"/>
            <a:ext cx="11022099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A6A929DC-211D-6B46-B067-DF85E3DFC53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935453" y="2293723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35D0F-A096-144B-A016-87A9C3B78298}"/>
              </a:ext>
            </a:extLst>
          </p:cNvPr>
          <p:cNvSpPr txBox="1"/>
          <p:nvPr userDrawn="1"/>
        </p:nvSpPr>
        <p:spPr>
          <a:xfrm>
            <a:off x="4069080" y="10972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F83BF68-A0E8-6D4A-A78B-817EE38B6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78962" y="2168707"/>
            <a:ext cx="930899" cy="930899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5CDF79-AAC7-7E46-87DF-89B1823E24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2F35821-212D-744A-81B6-CD26F946E997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D537E5D-1055-934E-9745-3076A25708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490" y="611209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Next Steps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058796B-3F4A-2F44-8551-7BC77A3DE044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71131" y="3612241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FD87D7-BF0D-3648-847F-29263BD4C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59429" y="3487225"/>
            <a:ext cx="930899" cy="930899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937999A-2566-1149-8BBA-6A8540A9E13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06169" y="4928087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08B59E-189C-D047-9DE0-DBC2C9DA4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59431" y="4805742"/>
            <a:ext cx="930899" cy="930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1191AF-C1C8-D445-94CC-621ABD8CE02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965472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4D2E18-71AF-A64D-A656-3D79B299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B4BBC64-BD19-204C-AE89-4BD707AEC4D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6B979-A150-0642-B543-CDECCCC0EDF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757035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097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B6CF35-BCA9-804D-AA4E-6BD530358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29" y="4546357"/>
            <a:ext cx="11036539" cy="89178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</a:lstStyle>
          <a:p>
            <a:r>
              <a:rPr lang="en-US"/>
              <a:t>Q&amp;A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214AE9AD-2C09-A34F-83DD-54026458CB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8" y="1419860"/>
            <a:ext cx="2286000" cy="27686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045365-0565-124F-A14B-335BF1F63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E35D8E89-A474-9F44-92E8-E77DD6A6498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5A3B2-C583-8647-A1AB-F6DA1FA5078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2587710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0D90FB-A676-6444-8582-C0DB45DFEA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697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r + Contact Inform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64520B-DBFE-6749-97B0-E045FBD4B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1576" y="2692946"/>
            <a:ext cx="4068846" cy="1035376"/>
          </a:xfrm>
          <a:prstGeom prst="rect">
            <a:avLst/>
          </a:prstGeom>
        </p:spPr>
      </p:pic>
      <p:sp>
        <p:nvSpPr>
          <p:cNvPr id="9" name="Google Shape;47;p1">
            <a:extLst>
              <a:ext uri="{FF2B5EF4-FFF2-40B4-BE49-F238E27FC236}">
                <a16:creationId xmlns:a16="http://schemas.microsoft.com/office/drawing/2014/main" id="{F2A950E1-B883-FA44-A689-C3E3C8654BA0}"/>
              </a:ext>
            </a:extLst>
          </p:cNvPr>
          <p:cNvSpPr txBox="1"/>
          <p:nvPr/>
        </p:nvSpPr>
        <p:spPr>
          <a:xfrm>
            <a:off x="2321789" y="5898571"/>
            <a:ext cx="7548421" cy="30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AU" sz="1400" b="1" noProof="1">
                <a:solidFill>
                  <a:schemeClr val="bg1">
                    <a:lumMod val="9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Email:</a:t>
            </a:r>
            <a:r>
              <a:rPr lang="en-AU" sz="1400" noProof="1">
                <a:solidFill>
                  <a:schemeClr val="bg1">
                    <a:lumMod val="9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contact@archlet.ch   </a:t>
            </a:r>
            <a:r>
              <a:rPr lang="en-AU" sz="1400" b="1" noProof="1">
                <a:solidFill>
                  <a:schemeClr val="bg1">
                    <a:lumMod val="9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Adresse:</a:t>
            </a:r>
            <a:r>
              <a:rPr lang="en-AU" sz="1400" noProof="1">
                <a:solidFill>
                  <a:schemeClr val="bg1">
                    <a:lumMod val="9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Archlet AG, Hardturmstrasse 132, 8005 Zürich, Switzerland</a:t>
            </a:r>
          </a:p>
        </p:txBody>
      </p:sp>
    </p:spTree>
    <p:extLst>
      <p:ext uri="{BB962C8B-B14F-4D97-AF65-F5344CB8AC3E}">
        <p14:creationId xmlns:p14="http://schemas.microsoft.com/office/powerpoint/2010/main" val="23436258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368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92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34448468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llustrat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A60A-4C8E-3D46-BDDA-31A1C4B23B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09AD900-956B-DF4C-81AD-7EF803E4317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413D-B1A3-D543-A4AF-31C9868AFB6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0A4409-57A1-5447-A814-D6385D267A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7"/>
            <a:ext cx="3823677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B753CE-C918-B64B-B9B8-91A27760E0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4321864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41773662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1107548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 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B17197C-49C5-AA42-89CA-23C236F4B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658635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6C57D5-4153-4D47-9D18-922071DE0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658635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59725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 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2531DD-595E-3643-A73A-E094B3D26B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99190"/>
            <a:ext cx="3093533" cy="19526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42886A-9237-C945-AE37-922AB6DF5C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496589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28023124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 + Short 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F4C335-3962-9542-BC36-D63120624E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DB60EA4-63A1-DD4A-A870-A1ED8884724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A18DA3B-51A8-B644-BEE0-5647DB8984FD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971583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GB"/>
          </a:p>
          <a:p>
            <a:pPr lvl="0"/>
            <a:r>
              <a:rPr lang="en-GB"/>
              <a:t>Text</a:t>
            </a:r>
            <a:br>
              <a:rPr lang="en-GB"/>
            </a:br>
            <a:endParaRPr lang="en-GB"/>
          </a:p>
          <a:p>
            <a:pPr lvl="0"/>
            <a:r>
              <a:rPr lang="en-GB"/>
              <a:t>Text</a:t>
            </a:r>
          </a:p>
          <a:p>
            <a:pPr lvl="0"/>
            <a:endParaRPr lang="en-GB"/>
          </a:p>
          <a:p>
            <a:pPr lvl="0"/>
            <a:r>
              <a:rPr lang="en-GB"/>
              <a:t>Text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9522F-5029-BD4B-9FE7-0604E6BADF8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EE1128A-3697-2140-A010-55D1531094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7" y="2150627"/>
            <a:ext cx="3707960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3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7D8229-03CF-E545-8B0B-2F6703AC89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5" y="2525697"/>
            <a:ext cx="4376265" cy="24861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207612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Short Body Cop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CDBDD4-180B-7F49-A2EF-DFBEF98A18F2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1085094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GB"/>
          </a:p>
          <a:p>
            <a:pPr lvl="0"/>
            <a:r>
              <a:rPr lang="en-GB"/>
              <a:t>Text</a:t>
            </a:r>
            <a:br>
              <a:rPr lang="en-GB"/>
            </a:br>
            <a:endParaRPr lang="en-GB"/>
          </a:p>
          <a:p>
            <a:pPr lvl="0"/>
            <a:r>
              <a:rPr lang="en-GB"/>
              <a:t>Text</a:t>
            </a:r>
          </a:p>
          <a:p>
            <a:pPr lvl="0"/>
            <a:endParaRPr lang="en-GB"/>
          </a:p>
          <a:p>
            <a:pPr lvl="0"/>
            <a:r>
              <a:rPr lang="en-GB"/>
              <a:t>Text 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3F96C4-ABA1-A44C-AACA-351D8F547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B13FA134-A325-364D-BFBC-2D6EBAAE22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C1B8-43F8-3944-898C-0D00D42C229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6CF35F-FE5F-BB43-AFAA-90411B54FE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1793106"/>
            <a:ext cx="4546308" cy="315841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headline. </a:t>
            </a:r>
          </a:p>
        </p:txBody>
      </p:sp>
    </p:spTree>
    <p:extLst>
      <p:ext uri="{BB962C8B-B14F-4D97-AF65-F5344CB8AC3E}">
        <p14:creationId xmlns:p14="http://schemas.microsoft.com/office/powerpoint/2010/main" val="10701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int with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88186D-0538-9948-82D5-8A99F06A9F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58FB44-24E6-C942-9ED7-D922F9B21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154DCA8-BE8E-9142-B900-0AA464FF1F6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431DB-C85D-024E-926D-655B67A03692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27152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73.xml"/><Relationship Id="rId68" Type="http://schemas.openxmlformats.org/officeDocument/2006/relationships/slideLayout" Target="../slideLayouts/slideLayout78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63.xml"/><Relationship Id="rId58" Type="http://schemas.openxmlformats.org/officeDocument/2006/relationships/slideLayout" Target="../slideLayouts/slideLayout68.xml"/><Relationship Id="rId66" Type="http://schemas.openxmlformats.org/officeDocument/2006/relationships/slideLayout" Target="../slideLayouts/slideLayout76.xml"/><Relationship Id="rId7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5.xml"/><Relationship Id="rId61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slideLayout" Target="../slideLayouts/slideLayout66.xml"/><Relationship Id="rId64" Type="http://schemas.openxmlformats.org/officeDocument/2006/relationships/slideLayout" Target="../slideLayouts/slideLayout74.xml"/><Relationship Id="rId6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18.xml"/><Relationship Id="rId51" Type="http://schemas.openxmlformats.org/officeDocument/2006/relationships/slideLayout" Target="../slideLayouts/slideLayout61.xml"/><Relationship Id="rId7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69.xml"/><Relationship Id="rId67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64.xml"/><Relationship Id="rId62" Type="http://schemas.openxmlformats.org/officeDocument/2006/relationships/slideLayout" Target="../slideLayouts/slideLayout72.xml"/><Relationship Id="rId70" Type="http://schemas.openxmlformats.org/officeDocument/2006/relationships/slideLayout" Target="../slideLayouts/slideLayout80.xml"/><Relationship Id="rId75" Type="http://schemas.openxmlformats.org/officeDocument/2006/relationships/slideLayout" Target="../slideLayouts/slideLayout8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Relationship Id="rId57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62.xml"/><Relationship Id="rId60" Type="http://schemas.openxmlformats.org/officeDocument/2006/relationships/slideLayout" Target="../slideLayouts/slideLayout70.xml"/><Relationship Id="rId65" Type="http://schemas.openxmlformats.org/officeDocument/2006/relationships/slideLayout" Target="../slideLayouts/slideLayout75.xml"/><Relationship Id="rId7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44.xml"/><Relationship Id="rId50" Type="http://schemas.openxmlformats.org/officeDocument/2006/relationships/slideLayout" Target="../slideLayouts/slideLayout60.xml"/><Relationship Id="rId55" Type="http://schemas.openxmlformats.org/officeDocument/2006/relationships/slideLayout" Target="../slideLayouts/slideLayout65.xml"/><Relationship Id="rId76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7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656" r:id="rId2"/>
    <p:sldLayoutId id="2147483690" r:id="rId3"/>
    <p:sldLayoutId id="2147483763" r:id="rId4"/>
    <p:sldLayoutId id="2147483903" r:id="rId5"/>
    <p:sldLayoutId id="2147483913" r:id="rId6"/>
    <p:sldLayoutId id="2147483915" r:id="rId7"/>
    <p:sldLayoutId id="2147483916" r:id="rId8"/>
    <p:sldLayoutId id="2147483920" r:id="rId9"/>
    <p:sldLayoutId id="21474839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847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400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4020" r:id="rId15"/>
    <p:sldLayoutId id="2147483707" r:id="rId16"/>
    <p:sldLayoutId id="2147484021" r:id="rId17"/>
    <p:sldLayoutId id="2147483709" r:id="rId18"/>
    <p:sldLayoutId id="2147484019" r:id="rId19"/>
    <p:sldLayoutId id="2147483711" r:id="rId20"/>
    <p:sldLayoutId id="2147483712" r:id="rId21"/>
    <p:sldLayoutId id="2147483713" r:id="rId22"/>
    <p:sldLayoutId id="2147483714" r:id="rId23"/>
    <p:sldLayoutId id="2147484022" r:id="rId24"/>
    <p:sldLayoutId id="2147484023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4018" r:id="rId34"/>
    <p:sldLayoutId id="2147484005" r:id="rId35"/>
    <p:sldLayoutId id="2147484001" r:id="rId36"/>
    <p:sldLayoutId id="2147483998" r:id="rId37"/>
    <p:sldLayoutId id="214748399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4002" r:id="rId45"/>
    <p:sldLayoutId id="2147483737" r:id="rId46"/>
    <p:sldLayoutId id="2147483738" r:id="rId47"/>
    <p:sldLayoutId id="2147484003" r:id="rId48"/>
    <p:sldLayoutId id="2147483740" r:id="rId49"/>
    <p:sldLayoutId id="2147483741" r:id="rId50"/>
    <p:sldLayoutId id="2147484004" r:id="rId51"/>
    <p:sldLayoutId id="2147483743" r:id="rId52"/>
    <p:sldLayoutId id="2147483744" r:id="rId53"/>
    <p:sldLayoutId id="2147483745" r:id="rId54"/>
    <p:sldLayoutId id="2147484006" r:id="rId55"/>
    <p:sldLayoutId id="2147484007" r:id="rId56"/>
    <p:sldLayoutId id="2147484008" r:id="rId57"/>
    <p:sldLayoutId id="2147483749" r:id="rId58"/>
    <p:sldLayoutId id="2147484010" r:id="rId59"/>
    <p:sldLayoutId id="2147484011" r:id="rId60"/>
    <p:sldLayoutId id="2147484012" r:id="rId61"/>
    <p:sldLayoutId id="2147484013" r:id="rId62"/>
    <p:sldLayoutId id="2147484014" r:id="rId63"/>
    <p:sldLayoutId id="2147484015" r:id="rId64"/>
    <p:sldLayoutId id="2147483756" r:id="rId65"/>
    <p:sldLayoutId id="2147484000" r:id="rId66"/>
    <p:sldLayoutId id="2147484016" r:id="rId67"/>
    <p:sldLayoutId id="2147484017" r:id="rId68"/>
    <p:sldLayoutId id="2147483921" r:id="rId69"/>
    <p:sldLayoutId id="2147483991" r:id="rId70"/>
    <p:sldLayoutId id="2147483992" r:id="rId71"/>
    <p:sldLayoutId id="2147483993" r:id="rId72"/>
    <p:sldLayoutId id="2147483994" r:id="rId73"/>
    <p:sldLayoutId id="2147483995" r:id="rId74"/>
    <p:sldLayoutId id="2147483996" r:id="rId7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1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3810" y="1894326"/>
            <a:ext cx="10273294" cy="3069347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GraphQL Federation </a:t>
            </a:r>
            <a:b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2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F6D8A69-407F-CB46-AD42-D2B531BFA399}"/>
              </a:ext>
            </a:extLst>
          </p:cNvPr>
          <p:cNvSpPr txBox="1">
            <a:spLocks/>
          </p:cNvSpPr>
          <p:nvPr/>
        </p:nvSpPr>
        <p:spPr>
          <a:xfrm>
            <a:off x="5791200" y="4871648"/>
            <a:ext cx="6095999" cy="647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5000" b="1" i="0" u="none" strike="noStrike" cap="none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3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E4B64B-49A8-B2DD-8058-ACC943FDE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test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23464-5197-74F1-049E-422D8E6DAC1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4844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008F4-51F0-3758-817B-4EB02EFE1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644" y="622058"/>
            <a:ext cx="9560956" cy="823788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Today</a:t>
            </a:r>
            <a:endParaRPr lang="de-CH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9EF82-B00E-F1A0-42C9-60A3809BD0D0}"/>
              </a:ext>
            </a:extLst>
          </p:cNvPr>
          <p:cNvSpPr txBox="1"/>
          <p:nvPr/>
        </p:nvSpPr>
        <p:spPr>
          <a:xfrm>
            <a:off x="1947249" y="3376348"/>
            <a:ext cx="2059560" cy="4924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AC8B0-DCFF-45E9-3AB2-7D5A9770131C}"/>
              </a:ext>
            </a:extLst>
          </p:cNvPr>
          <p:cNvSpPr txBox="1"/>
          <p:nvPr/>
        </p:nvSpPr>
        <p:spPr>
          <a:xfrm>
            <a:off x="8180018" y="3376347"/>
            <a:ext cx="2064734" cy="492443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8FCD3-D56A-585E-CC5D-8704825291B1}"/>
              </a:ext>
            </a:extLst>
          </p:cNvPr>
          <p:cNvSpPr txBox="1"/>
          <p:nvPr/>
        </p:nvSpPr>
        <p:spPr>
          <a:xfrm>
            <a:off x="5063633" y="1816810"/>
            <a:ext cx="2064734" cy="4924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A35632-C42D-D272-EDCE-A71628C2569E}"/>
              </a:ext>
            </a:extLst>
          </p:cNvPr>
          <p:cNvCxnSpPr>
            <a:cxnSpLocks/>
          </p:cNvCxnSpPr>
          <p:nvPr/>
        </p:nvCxnSpPr>
        <p:spPr>
          <a:xfrm flipV="1">
            <a:off x="3210905" y="2136802"/>
            <a:ext cx="1659399" cy="905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DB8706-7FBF-5285-6204-A1EDF6CEBF63}"/>
              </a:ext>
            </a:extLst>
          </p:cNvPr>
          <p:cNvSpPr txBox="1"/>
          <p:nvPr/>
        </p:nvSpPr>
        <p:spPr>
          <a:xfrm>
            <a:off x="3182284" y="224656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Test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872849-38A9-9386-9ADB-760C1552B58F}"/>
              </a:ext>
            </a:extLst>
          </p:cNvPr>
          <p:cNvCxnSpPr>
            <a:cxnSpLocks/>
          </p:cNvCxnSpPr>
          <p:nvPr/>
        </p:nvCxnSpPr>
        <p:spPr>
          <a:xfrm flipH="1" flipV="1">
            <a:off x="7321696" y="2105321"/>
            <a:ext cx="1659399" cy="905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77BBB4-BC89-FB15-E4A7-194CD9A6031C}"/>
              </a:ext>
            </a:extLst>
          </p:cNvPr>
          <p:cNvSpPr txBox="1"/>
          <p:nvPr/>
        </p:nvSpPr>
        <p:spPr>
          <a:xfrm>
            <a:off x="8047361" y="224656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1771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3E75D-F9B2-2F4B-89C1-9305EF6E52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DC6F1-3FBF-104F-8041-CD690AE337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1D8F95-2A15-4941-ABD4-3544B99659EF}"/>
              </a:ext>
            </a:extLst>
          </p:cNvPr>
          <p:cNvSpPr/>
          <p:nvPr/>
        </p:nvSpPr>
        <p:spPr>
          <a:xfrm>
            <a:off x="1690356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Category Templates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4D8369-A4F8-D44C-8B9F-1409F9B2C687}"/>
              </a:ext>
            </a:extLst>
          </p:cNvPr>
          <p:cNvSpPr/>
          <p:nvPr/>
        </p:nvSpPr>
        <p:spPr>
          <a:xfrm>
            <a:off x="4249851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Category one-pagers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C7A1E9-3016-7449-A993-C459327220BA}"/>
              </a:ext>
            </a:extLst>
          </p:cNvPr>
          <p:cNvSpPr/>
          <p:nvPr/>
        </p:nvSpPr>
        <p:spPr>
          <a:xfrm>
            <a:off x="6809347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Sales Demo Environment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6AC2B5-1EF8-5840-B5E1-BAB230EED73B}"/>
              </a:ext>
            </a:extLst>
          </p:cNvPr>
          <p:cNvSpPr/>
          <p:nvPr/>
        </p:nvSpPr>
        <p:spPr>
          <a:xfrm>
            <a:off x="9368842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Demo Bootcamp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6E122A-7170-C142-BA51-2ADC06F9D23D}"/>
              </a:ext>
            </a:extLst>
          </p:cNvPr>
          <p:cNvSpPr/>
          <p:nvPr/>
        </p:nvSpPr>
        <p:spPr>
          <a:xfrm>
            <a:off x="1690356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quick time-to-value and adoption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EF68C15-BEDE-5446-A28E-705A4077FA45}"/>
              </a:ext>
            </a:extLst>
          </p:cNvPr>
          <p:cNvSpPr/>
          <p:nvPr/>
        </p:nvSpPr>
        <p:spPr>
          <a:xfrm>
            <a:off x="4249851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Collect and store knowledge and increase sourcing “authority”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70F892-089A-5D4B-9404-021176338DC6}"/>
              </a:ext>
            </a:extLst>
          </p:cNvPr>
          <p:cNvSpPr/>
          <p:nvPr/>
        </p:nvSpPr>
        <p:spPr>
          <a:xfrm>
            <a:off x="6809347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efficency and effectiveness in sales and CS team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030103-2812-DD47-B73C-A2AA1D2C4199}"/>
              </a:ext>
            </a:extLst>
          </p:cNvPr>
          <p:cNvSpPr/>
          <p:nvPr/>
        </p:nvSpPr>
        <p:spPr>
          <a:xfrm>
            <a:off x="9368842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internal learning about tool usage and value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2A9906-F696-E54A-82C1-C373091498D3}"/>
              </a:ext>
            </a:extLst>
          </p:cNvPr>
          <p:cNvSpPr/>
          <p:nvPr/>
        </p:nvSpPr>
        <p:spPr>
          <a:xfrm>
            <a:off x="285349" y="2934862"/>
            <a:ext cx="1201003" cy="10546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Goal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FB52B1-AD1D-4840-BE52-2F08801ECC88}"/>
              </a:ext>
            </a:extLst>
          </p:cNvPr>
          <p:cNvSpPr/>
          <p:nvPr/>
        </p:nvSpPr>
        <p:spPr>
          <a:xfrm>
            <a:off x="285349" y="4140829"/>
            <a:ext cx="1201003" cy="10546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Channel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3D72D7-BD4A-974A-8A9D-2A99E8FE336E}"/>
              </a:ext>
            </a:extLst>
          </p:cNvPr>
          <p:cNvSpPr/>
          <p:nvPr/>
        </p:nvSpPr>
        <p:spPr>
          <a:xfrm>
            <a:off x="285349" y="5346795"/>
            <a:ext cx="1201003" cy="8891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Audience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B62AEE-BB79-CE4A-B147-000875537A43}"/>
              </a:ext>
            </a:extLst>
          </p:cNvPr>
          <p:cNvSpPr/>
          <p:nvPr/>
        </p:nvSpPr>
        <p:spPr>
          <a:xfrm>
            <a:off x="1690356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HelpCenter and in the future, directly in the product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D81D4F-0168-7C40-B588-F7AC4309B1B9}"/>
              </a:ext>
            </a:extLst>
          </p:cNvPr>
          <p:cNvSpPr/>
          <p:nvPr/>
        </p:nvSpPr>
        <p:spPr>
          <a:xfrm>
            <a:off x="4249851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Confluence, help center, blogs, website or webinars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2A7344F-3A89-0341-A0B5-3114A730A464}"/>
              </a:ext>
            </a:extLst>
          </p:cNvPr>
          <p:cNvSpPr/>
          <p:nvPr/>
        </p:nvSpPr>
        <p:spPr>
          <a:xfrm>
            <a:off x="6809347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Archlet app, confluence skipts and wikis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073F618-E05E-8248-9B4E-0D90B9AF8598}"/>
              </a:ext>
            </a:extLst>
          </p:cNvPr>
          <p:cNvSpPr/>
          <p:nvPr/>
        </p:nvSpPr>
        <p:spPr>
          <a:xfrm>
            <a:off x="9368842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Confluence (join us on fridays </a:t>
            </a:r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  <a:sym typeface="Wingdings" pitchFamily="2" charset="2"/>
              </a:rPr>
              <a:t> )</a:t>
            </a:r>
            <a:endParaRPr lang="en-CH">
              <a:solidFill>
                <a:schemeClr val="tx1"/>
              </a:solidFill>
              <a:latin typeface="Grotesque" panose="020B05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1C39AF-34C6-C244-A0A4-3D7759456E47}"/>
              </a:ext>
            </a:extLst>
          </p:cNvPr>
          <p:cNvSpPr/>
          <p:nvPr/>
        </p:nvSpPr>
        <p:spPr>
          <a:xfrm>
            <a:off x="1690356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SE, CSM &amp; Users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57BC529-1C02-2745-8B99-5C56A82E3619}"/>
              </a:ext>
            </a:extLst>
          </p:cNvPr>
          <p:cNvSpPr/>
          <p:nvPr/>
        </p:nvSpPr>
        <p:spPr>
          <a:xfrm>
            <a:off x="4249851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Potential new customers, SE, CSMs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E582-33D2-AC4D-9693-588B3CC0CDA0}"/>
              </a:ext>
            </a:extLst>
          </p:cNvPr>
          <p:cNvSpPr/>
          <p:nvPr/>
        </p:nvSpPr>
        <p:spPr>
          <a:xfrm>
            <a:off x="6809347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New customers or new users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38123BE-47F9-914A-ACF7-D9B27315ED16}"/>
              </a:ext>
            </a:extLst>
          </p:cNvPr>
          <p:cNvSpPr/>
          <p:nvPr/>
        </p:nvSpPr>
        <p:spPr>
          <a:xfrm>
            <a:off x="9368842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Internal only </a:t>
            </a:r>
          </a:p>
        </p:txBody>
      </p:sp>
    </p:spTree>
    <p:extLst>
      <p:ext uri="{BB962C8B-B14F-4D97-AF65-F5344CB8AC3E}">
        <p14:creationId xmlns:p14="http://schemas.microsoft.com/office/powerpoint/2010/main" val="19204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1E4D857-C665-554F-B5D5-F8068E11C2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87" y="1120036"/>
            <a:ext cx="10273294" cy="3069347"/>
          </a:xfrm>
        </p:spPr>
        <p:txBody>
          <a:bodyPr/>
          <a:lstStyle/>
          <a:p>
            <a:pPr algn="l"/>
            <a:r>
              <a:rPr lang="en-CH" sz="10000" dirty="0">
                <a:solidFill>
                  <a:srgbClr val="FFB100"/>
                </a:solidFill>
              </a:rPr>
              <a:t>Questions</a:t>
            </a:r>
          </a:p>
        </p:txBody>
      </p:sp>
      <p:pic>
        <p:nvPicPr>
          <p:cNvPr id="4" name="Picture 3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5DBF17E0-BCD6-B64E-9820-C3D72C35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33" y="1894326"/>
            <a:ext cx="4601035" cy="4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992F37-4C90-2745-B0A1-E301F90A7D68}"/>
              </a:ext>
            </a:extLst>
          </p:cNvPr>
          <p:cNvSpPr txBox="1"/>
          <p:nvPr/>
        </p:nvSpPr>
        <p:spPr>
          <a:xfrm>
            <a:off x="2751050" y="4548601"/>
            <a:ext cx="24807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Tx/>
              <a:defRPr/>
            </a:pPr>
            <a:endParaRPr lang="en-GB" sz="1800" kern="120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E82660C-89DA-CE3A-8459-572BC074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14" name="Textfeld 1">
            <a:extLst>
              <a:ext uri="{FF2B5EF4-FFF2-40B4-BE49-F238E27FC236}">
                <a16:creationId xmlns:a16="http://schemas.microsoft.com/office/drawing/2014/main" id="{ABD29FA4-A222-86E4-1C57-06245AD088AE}"/>
              </a:ext>
            </a:extLst>
          </p:cNvPr>
          <p:cNvSpPr txBox="1"/>
          <p:nvPr/>
        </p:nvSpPr>
        <p:spPr>
          <a:xfrm>
            <a:off x="585062" y="759416"/>
            <a:ext cx="105504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 err="1">
                <a:latin typeface="Space Grotesk"/>
              </a:rPr>
              <a:t>Example</a:t>
            </a:r>
            <a:r>
              <a:rPr lang="de-DE" sz="2400" dirty="0">
                <a:latin typeface="Space Grotesk"/>
              </a:rPr>
              <a:t> </a:t>
            </a:r>
            <a:r>
              <a:rPr lang="de-DE" sz="2400" dirty="0" err="1">
                <a:latin typeface="Space Grotesk"/>
              </a:rPr>
              <a:t>of</a:t>
            </a:r>
            <a:r>
              <a:rPr lang="de-DE" sz="2400" dirty="0">
                <a:latin typeface="Space Grotesk"/>
              </a:rPr>
              <a:t> Non-</a:t>
            </a:r>
            <a:r>
              <a:rPr lang="de-DE" sz="2400" dirty="0" err="1">
                <a:latin typeface="Space Grotesk"/>
              </a:rPr>
              <a:t>federated</a:t>
            </a:r>
            <a:r>
              <a:rPr lang="de-DE" sz="2400" dirty="0">
                <a:latin typeface="Space Grotesk"/>
              </a:rPr>
              <a:t> Graph</a:t>
            </a:r>
            <a:br>
              <a:rPr lang="de-DE" sz="2400" dirty="0">
                <a:latin typeface="Space Grotesk"/>
              </a:rPr>
            </a:br>
            <a:endParaRPr lang="de-DE" sz="2400" dirty="0">
              <a:latin typeface="Space Grotes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1A5D10-231A-F2F3-8AD4-513252704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0418" y="1333608"/>
            <a:ext cx="7340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B0E1-1B85-6D63-F523-F8306762E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519"/>
            <a:ext cx="9144000" cy="1015356"/>
          </a:xfrm>
        </p:spPr>
        <p:txBody>
          <a:bodyPr/>
          <a:lstStyle/>
          <a:p>
            <a:r>
              <a:rPr lang="en-CH" dirty="0"/>
              <a:t>Non-federated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28B8-36A8-3E02-6FB5-97B7F1733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766" y="3602038"/>
            <a:ext cx="788234" cy="92632"/>
          </a:xfrm>
        </p:spPr>
        <p:txBody>
          <a:bodyPr>
            <a:normAutofit fontScale="25000" lnSpcReduction="20000"/>
          </a:bodyPr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2CA33-B3FF-AE87-2401-2812824BA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3</a:t>
            </a:fld>
            <a:endParaRPr lang="en-AU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D78EE1-F91F-279A-3456-95AE02DB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98" y="1248875"/>
            <a:ext cx="8079203" cy="51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8459" y="1894326"/>
            <a:ext cx="10273294" cy="3069347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Apollo Federation </a:t>
            </a:r>
            <a:b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3">
            <a:extLst>
              <a:ext uri="{FF2B5EF4-FFF2-40B4-BE49-F238E27FC236}">
                <a16:creationId xmlns:a16="http://schemas.microsoft.com/office/drawing/2014/main" id="{E6A0B56C-4B34-70FB-87A1-E6398F5B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485775" y="850900"/>
            <a:ext cx="3608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Federated Graph</a:t>
            </a:r>
            <a:endParaRPr lang="en-US" sz="3200" b="1" dirty="0">
              <a:latin typeface="Space Grotes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ECC5DA4-82F7-0311-016A-0774FBF13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775" y="2014151"/>
            <a:ext cx="7163015" cy="4277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77A37-FA80-9DAF-699B-23063D71B810}"/>
              </a:ext>
            </a:extLst>
          </p:cNvPr>
          <p:cNvSpPr txBox="1"/>
          <p:nvPr/>
        </p:nvSpPr>
        <p:spPr>
          <a:xfrm>
            <a:off x="8068962" y="3824416"/>
            <a:ext cx="76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=&gt;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7994-0E96-226A-0CBA-4784EED49D78}"/>
              </a:ext>
            </a:extLst>
          </p:cNvPr>
          <p:cNvSpPr txBox="1"/>
          <p:nvPr/>
        </p:nvSpPr>
        <p:spPr>
          <a:xfrm>
            <a:off x="8835081" y="376286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supergraph</a:t>
            </a:r>
          </a:p>
        </p:txBody>
      </p:sp>
    </p:spTree>
    <p:extLst>
      <p:ext uri="{BB962C8B-B14F-4D97-AF65-F5344CB8AC3E}">
        <p14:creationId xmlns:p14="http://schemas.microsoft.com/office/powerpoint/2010/main" val="1706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3">
            <a:extLst>
              <a:ext uri="{FF2B5EF4-FFF2-40B4-BE49-F238E27FC236}">
                <a16:creationId xmlns:a16="http://schemas.microsoft.com/office/drawing/2014/main" id="{E6A0B56C-4B34-70FB-87A1-E6398F5B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485775" y="697512"/>
            <a:ext cx="40441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The router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810191-2986-2B8B-A6E8-9DC4278D0AC4}"/>
              </a:ext>
            </a:extLst>
          </p:cNvPr>
          <p:cNvSpPr txBox="1"/>
          <p:nvPr/>
        </p:nvSpPr>
        <p:spPr>
          <a:xfrm>
            <a:off x="485775" y="1971518"/>
            <a:ext cx="645364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b="1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BD62ED5-F4E9-DC5E-4806-04A90806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23" y="1435675"/>
            <a:ext cx="8414553" cy="47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201570" y="187882"/>
            <a:ext cx="40441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The query plan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810191-2986-2B8B-A6E8-9DC4278D0AC4}"/>
              </a:ext>
            </a:extLst>
          </p:cNvPr>
          <p:cNvSpPr txBox="1"/>
          <p:nvPr/>
        </p:nvSpPr>
        <p:spPr>
          <a:xfrm>
            <a:off x="485775" y="1971518"/>
            <a:ext cx="645364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b="1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E75260-A252-6AA7-0737-465CD60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972807"/>
            <a:ext cx="9745319" cy="55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992F37-4C90-2745-B0A1-E301F90A7D68}"/>
              </a:ext>
            </a:extLst>
          </p:cNvPr>
          <p:cNvSpPr txBox="1"/>
          <p:nvPr/>
        </p:nvSpPr>
        <p:spPr>
          <a:xfrm>
            <a:off x="2751050" y="4548601"/>
            <a:ext cx="24807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Tx/>
              <a:defRPr/>
            </a:pPr>
            <a:endParaRPr lang="en-GB" sz="1800" kern="120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41D844-47FD-A98E-FE79-87CDF363712C}"/>
              </a:ext>
            </a:extLst>
          </p:cNvPr>
          <p:cNvSpPr txBox="1">
            <a:spLocks/>
          </p:cNvSpPr>
          <p:nvPr/>
        </p:nvSpPr>
        <p:spPr>
          <a:xfrm>
            <a:off x="259491" y="320451"/>
            <a:ext cx="4592168" cy="10644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1" i="0" u="none" strike="noStrike" cap="none">
                <a:solidFill>
                  <a:srgbClr val="000000"/>
                </a:solidFill>
                <a:latin typeface="Space Grotesk" pitchFamily="2" charset="77"/>
                <a:ea typeface="Arial"/>
                <a:cs typeface="Space Grotesk" pitchFamily="2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  <a:buSzPts val="4200"/>
              <a:defRPr/>
            </a:pP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Managed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federation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workflow</a:t>
            </a:r>
            <a:endParaRPr lang="en-AU" sz="2000" kern="1200" dirty="0">
              <a:solidFill>
                <a:srgbClr val="121415"/>
              </a:solidFill>
              <a:latin typeface="Space Grotesk"/>
            </a:endParaRPr>
          </a:p>
        </p:txBody>
      </p:sp>
      <p:pic>
        <p:nvPicPr>
          <p:cNvPr id="10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E16758C-B5B4-92BF-C109-DC994B3A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60" y="852660"/>
            <a:ext cx="9900744" cy="55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1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86372" y="1309816"/>
            <a:ext cx="5528331" cy="3431435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5477594"/>
      </p:ext>
    </p:extLst>
  </p:cSld>
  <p:clrMapOvr>
    <a:masterClrMapping/>
  </p:clrMapOvr>
</p:sld>
</file>

<file path=ppt/theme/theme1.xml><?xml version="1.0" encoding="utf-8"?>
<a:theme xmlns:a="http://schemas.openxmlformats.org/drawingml/2006/main" name="Archlet Design">
  <a:themeElements>
    <a:clrScheme name="Archlet Color Palette 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9D53F2"/>
      </a:accent1>
      <a:accent2>
        <a:srgbClr val="F1546D"/>
      </a:accent2>
      <a:accent3>
        <a:srgbClr val="F7B500"/>
      </a:accent3>
      <a:accent4>
        <a:srgbClr val="000000"/>
      </a:accent4>
      <a:accent5>
        <a:srgbClr val="26AAA3"/>
      </a:accent5>
      <a:accent6>
        <a:srgbClr val="3296ED"/>
      </a:accent6>
      <a:hlink>
        <a:srgbClr val="F3F3F3"/>
      </a:hlink>
      <a:folHlink>
        <a:srgbClr val="8B49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 Archlet Theme">
  <a:themeElements>
    <a:clrScheme name="Archlet Color Palette 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9D53F2"/>
      </a:accent1>
      <a:accent2>
        <a:srgbClr val="F1546D"/>
      </a:accent2>
      <a:accent3>
        <a:srgbClr val="F7B500"/>
      </a:accent3>
      <a:accent4>
        <a:srgbClr val="000000"/>
      </a:accent4>
      <a:accent5>
        <a:srgbClr val="26AAA3"/>
      </a:accent5>
      <a:accent6>
        <a:srgbClr val="3296ED"/>
      </a:accent6>
      <a:hlink>
        <a:srgbClr val="F3F3F3"/>
      </a:hlink>
      <a:folHlink>
        <a:srgbClr val="8B49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let Master Template 2022" id="{30E2FCAE-C8B5-9F4E-8735-7CD1AF1BB112}" vid="{A3E9F4E4-E398-AC44-8EB5-A93900E050E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494dc34-8493-4919-b619-ca84833a9fab">
      <UserInfo>
        <DisplayName>Alina Heimgartner</DisplayName>
        <AccountId>223</AccountId>
        <AccountType/>
      </UserInfo>
    </SharedWithUsers>
    <lcf76f155ced4ddcb4097134ff3c332f xmlns="245de052-be30-4d25-b33a-0f9a7c7390d7">
      <Terms xmlns="http://schemas.microsoft.com/office/infopath/2007/PartnerControls"/>
    </lcf76f155ced4ddcb4097134ff3c332f>
    <TaxCatchAll xmlns="3494dc34-8493-4919-b619-ca84833a9fa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9B70CA4BE5E64A8F6A0C37CA75F45D" ma:contentTypeVersion="16" ma:contentTypeDescription="Create a new document." ma:contentTypeScope="" ma:versionID="e9cfa831da1bb8957e4549c1cfadbf06">
  <xsd:schema xmlns:xsd="http://www.w3.org/2001/XMLSchema" xmlns:xs="http://www.w3.org/2001/XMLSchema" xmlns:p="http://schemas.microsoft.com/office/2006/metadata/properties" xmlns:ns2="245de052-be30-4d25-b33a-0f9a7c7390d7" xmlns:ns3="3494dc34-8493-4919-b619-ca84833a9fab" targetNamespace="http://schemas.microsoft.com/office/2006/metadata/properties" ma:root="true" ma:fieldsID="190219e951ad2ff9fb39f75b9a1b9a71" ns2:_="" ns3:_="">
    <xsd:import namespace="245de052-be30-4d25-b33a-0f9a7c7390d7"/>
    <xsd:import namespace="3494dc34-8493-4919-b619-ca84833a9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5de052-be30-4d25-b33a-0f9a7c7390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e6628a9-bca7-479a-a83a-a4f1da01ab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4dc34-8493-4919-b619-ca84833a9f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51aca1-8cf8-4c3a-a3d0-fdc4b1745a45}" ma:internalName="TaxCatchAll" ma:showField="CatchAllData" ma:web="3494dc34-8493-4919-b619-ca84833a9f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21113-2F9D-4A2C-B46A-FEA5115FE7D9}">
  <ds:schemaRefs>
    <ds:schemaRef ds:uri="245de052-be30-4d25-b33a-0f9a7c7390d7"/>
    <ds:schemaRef ds:uri="3494dc34-8493-4919-b619-ca84833a9f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B356A2-1A4C-468C-A0B2-465A0502A4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72A4C9-19B2-4881-A3F3-B2A41BE24F9A}">
  <ds:schemaRefs>
    <ds:schemaRef ds:uri="245de052-be30-4d25-b33a-0f9a7c7390d7"/>
    <ds:schemaRef ds:uri="3494dc34-8493-4919-b619-ca84833a9f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150</Words>
  <Application>Microsoft Macintosh PowerPoint</Application>
  <PresentationFormat>Widescreen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BMW Group Condensed</vt:lpstr>
      <vt:lpstr>Calibri</vt:lpstr>
      <vt:lpstr>Courier New</vt:lpstr>
      <vt:lpstr>Grotesque</vt:lpstr>
      <vt:lpstr>Helvetica Neue Condensed</vt:lpstr>
      <vt:lpstr>Helvetica Neue Light</vt:lpstr>
      <vt:lpstr>IBM Plex Mono</vt:lpstr>
      <vt:lpstr>Roboto</vt:lpstr>
      <vt:lpstr>Roboto Medium</vt:lpstr>
      <vt:lpstr>Space Grotesk</vt:lpstr>
      <vt:lpstr>Archlet Design</vt:lpstr>
      <vt:lpstr>PowerPoint Archlet Theme</vt:lpstr>
      <vt:lpstr>PowerPoint Presentation</vt:lpstr>
      <vt:lpstr>PowerPoint Presentation</vt:lpstr>
      <vt:lpstr>Non-federated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Schmid</dc:creator>
  <cp:lastModifiedBy>Julia Dizhak</cp:lastModifiedBy>
  <cp:revision>4</cp:revision>
  <dcterms:created xsi:type="dcterms:W3CDTF">2017-04-15T11:42:49Z</dcterms:created>
  <dcterms:modified xsi:type="dcterms:W3CDTF">2022-10-17T13:54:21Z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0x010100C69B70CA4BE5E64A8F6A0C37CA75F45D</vt:lpwstr>
  </property>
  <property fmtid="{D5CDD505-2E9C-101B-9397-08002B2CF9AE}" pid="3" name="MediaServiceImageTags">
    <vt:lpwstr/>
  </property>
</Properties>
</file>